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Lst>
  <p:notesMasterIdLst>
    <p:notesMasterId r:id="rId19"/>
  </p:notesMasterIdLst>
  <p:handoutMasterIdLst>
    <p:handoutMasterId r:id="rId20"/>
  </p:handoutMasterIdLst>
  <p:sldIdLst>
    <p:sldId id="563" r:id="rId2"/>
    <p:sldId id="707" r:id="rId3"/>
    <p:sldId id="788" r:id="rId4"/>
    <p:sldId id="776" r:id="rId5"/>
    <p:sldId id="777" r:id="rId6"/>
    <p:sldId id="778" r:id="rId7"/>
    <p:sldId id="789" r:id="rId8"/>
    <p:sldId id="779" r:id="rId9"/>
    <p:sldId id="780" r:id="rId10"/>
    <p:sldId id="781" r:id="rId11"/>
    <p:sldId id="790" r:id="rId12"/>
    <p:sldId id="782" r:id="rId13"/>
    <p:sldId id="783" r:id="rId14"/>
    <p:sldId id="784" r:id="rId15"/>
    <p:sldId id="785" r:id="rId16"/>
    <p:sldId id="786" r:id="rId17"/>
    <p:sldId id="787" r:id="rId18"/>
  </p:sldIdLst>
  <p:sldSz cx="9906000" cy="6858000" type="A4"/>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799">
          <p15:clr>
            <a:srgbClr val="A4A3A4"/>
          </p15:clr>
        </p15:guide>
        <p15:guide id="2" orient="horz" pos="2160">
          <p15:clr>
            <a:srgbClr val="A4A3A4"/>
          </p15:clr>
        </p15:guide>
        <p15:guide id="3" orient="horz" pos="442">
          <p15:clr>
            <a:srgbClr val="A4A3A4"/>
          </p15:clr>
        </p15:guide>
        <p15:guide id="4" orient="horz" pos="3929">
          <p15:clr>
            <a:srgbClr val="A4A3A4"/>
          </p15:clr>
        </p15:guide>
        <p15:guide id="5" pos="398">
          <p15:clr>
            <a:srgbClr val="A4A3A4"/>
          </p15:clr>
        </p15:guide>
        <p15:guide id="6" pos="5887">
          <p15:clr>
            <a:srgbClr val="A4A3A4"/>
          </p15:clr>
        </p15:guide>
        <p15:guide id="7" pos="564">
          <p15:clr>
            <a:srgbClr val="A4A3A4"/>
          </p15:clr>
        </p15:guide>
        <p15:guide id="8" pos="3120">
          <p15:clr>
            <a:srgbClr val="A4A3A4"/>
          </p15:clr>
        </p15:guide>
        <p15:guide id="9" pos="614">
          <p15:clr>
            <a:srgbClr val="A4A3A4"/>
          </p15:clr>
        </p15:guide>
        <p15:guide id="10" pos="772">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666FF"/>
    <a:srgbClr val="FF9900"/>
    <a:srgbClr val="1B367A"/>
    <a:srgbClr val="669900"/>
    <a:srgbClr val="990000"/>
    <a:srgbClr val="0000FF"/>
    <a:srgbClr val="808080"/>
    <a:srgbClr val="5F5F5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25E5076-3810-47DD-B79F-674D7AD40C01}" styleName="Dunkle Formatvorlage 1 - Akz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800" autoAdjust="0"/>
    <p:restoredTop sz="68160" autoAdjust="0"/>
  </p:normalViewPr>
  <p:slideViewPr>
    <p:cSldViewPr showGuides="1">
      <p:cViewPr>
        <p:scale>
          <a:sx n="66" d="100"/>
          <a:sy n="66" d="100"/>
        </p:scale>
        <p:origin x="2172" y="192"/>
      </p:cViewPr>
      <p:guideLst>
        <p:guide orient="horz" pos="799"/>
        <p:guide orient="horz" pos="2160"/>
        <p:guide orient="horz" pos="442"/>
        <p:guide orient="horz" pos="3929"/>
        <p:guide pos="398"/>
        <p:guide pos="5887"/>
        <p:guide pos="564"/>
        <p:guide pos="3120"/>
        <p:guide pos="614"/>
        <p:guide pos="772"/>
      </p:guideLst>
    </p:cSldViewPr>
  </p:slideViewPr>
  <p:outlineViewPr>
    <p:cViewPr>
      <p:scale>
        <a:sx n="33" d="100"/>
        <a:sy n="33" d="100"/>
      </p:scale>
      <p:origin x="0" y="1806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78" d="100"/>
          <a:sy n="78" d="100"/>
        </p:scale>
        <p:origin x="378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4722" name="Rectangle 2"/>
          <p:cNvSpPr>
            <a:spLocks noGrp="1" noChangeArrowheads="1"/>
          </p:cNvSpPr>
          <p:nvPr>
            <p:ph type="hdr" sz="quarter"/>
          </p:nvPr>
        </p:nvSpPr>
        <p:spPr bwMode="auto">
          <a:xfrm>
            <a:off x="0" y="0"/>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de-DE" altLang="de-DE"/>
          </a:p>
        </p:txBody>
      </p:sp>
      <p:sp>
        <p:nvSpPr>
          <p:cNvPr id="414723" name="Rectangle 3"/>
          <p:cNvSpPr>
            <a:spLocks noGrp="1" noChangeArrowheads="1"/>
          </p:cNvSpPr>
          <p:nvPr>
            <p:ph type="dt" sz="quarter" idx="1"/>
          </p:nvPr>
        </p:nvSpPr>
        <p:spPr bwMode="auto">
          <a:xfrm>
            <a:off x="3849688" y="0"/>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fld id="{B8EAA575-1E0C-4263-90C0-6B8CA5BF032F}" type="datetime1">
              <a:rPr lang="de-DE" altLang="de-DE"/>
              <a:pPr>
                <a:defRPr/>
              </a:pPr>
              <a:t>30.04.2024</a:t>
            </a:fld>
            <a:endParaRPr lang="de-DE" altLang="de-DE"/>
          </a:p>
        </p:txBody>
      </p:sp>
      <p:sp>
        <p:nvSpPr>
          <p:cNvPr id="414724" name="Rectangle 4"/>
          <p:cNvSpPr>
            <a:spLocks noGrp="1" noChangeArrowheads="1"/>
          </p:cNvSpPr>
          <p:nvPr>
            <p:ph type="ftr" sz="quarter" idx="2"/>
          </p:nvPr>
        </p:nvSpPr>
        <p:spPr bwMode="auto">
          <a:xfrm>
            <a:off x="0" y="9428242"/>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r>
              <a:rPr lang="de-DE" altLang="de-DE"/>
              <a:t>BAUSTEIN 4 ▪ Benutzerrolle: Lesende</a:t>
            </a:r>
          </a:p>
        </p:txBody>
      </p:sp>
      <p:sp>
        <p:nvSpPr>
          <p:cNvPr id="414725" name="Rectangle 5"/>
          <p:cNvSpPr>
            <a:spLocks noGrp="1" noChangeArrowheads="1"/>
          </p:cNvSpPr>
          <p:nvPr>
            <p:ph type="sldNum" sz="quarter" idx="3"/>
          </p:nvPr>
        </p:nvSpPr>
        <p:spPr bwMode="auto">
          <a:xfrm>
            <a:off x="3849688" y="9428242"/>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7DD77AF-63BD-4A63-A154-4B98159E3561}" type="slidenum">
              <a:rPr lang="de-DE" altLang="de-DE"/>
              <a:pPr>
                <a:defRPr/>
              </a:pPr>
              <a:t>‹Nr.›</a:t>
            </a:fld>
            <a:endParaRPr lang="de-DE" altLang="de-DE"/>
          </a:p>
        </p:txBody>
      </p:sp>
    </p:spTree>
    <p:extLst>
      <p:ext uri="{BB962C8B-B14F-4D97-AF65-F5344CB8AC3E}">
        <p14:creationId xmlns:p14="http://schemas.microsoft.com/office/powerpoint/2010/main" val="83744102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olienbildplatzhalter 3"/>
          <p:cNvSpPr>
            <a:spLocks noGrp="1" noRot="1" noChangeAspect="1"/>
          </p:cNvSpPr>
          <p:nvPr>
            <p:ph type="sldImg" idx="2"/>
          </p:nvPr>
        </p:nvSpPr>
        <p:spPr>
          <a:xfrm>
            <a:off x="711200" y="744538"/>
            <a:ext cx="5376863"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bwMode="auto">
          <a:xfrm>
            <a:off x="679450" y="4715710"/>
            <a:ext cx="5438775" cy="4466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t" anchorCtr="0" compatLnSpc="1">
            <a:prstTxWarp prst="textNoShape">
              <a:avLst/>
            </a:prstTxWarp>
          </a:body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6" name="Fußzeilenplatzhalter 5"/>
          <p:cNvSpPr>
            <a:spLocks noGrp="1"/>
          </p:cNvSpPr>
          <p:nvPr>
            <p:ph type="ftr" sz="quarter" idx="4"/>
          </p:nvPr>
        </p:nvSpPr>
        <p:spPr bwMode="auto">
          <a:xfrm>
            <a:off x="0" y="9428242"/>
            <a:ext cx="2946400"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b" anchorCtr="0" compatLnSpc="1">
            <a:prstTxWarp prst="textNoShape">
              <a:avLst/>
            </a:prstTxWarp>
          </a:bodyPr>
          <a:lstStyle>
            <a:lvl1pPr defTabSz="912813">
              <a:defRPr sz="900">
                <a:latin typeface="+mn-lt"/>
              </a:defRPr>
            </a:lvl1pPr>
          </a:lstStyle>
          <a:p>
            <a:pPr>
              <a:defRPr/>
            </a:pPr>
            <a:r>
              <a:rPr lang="de-DE" altLang="de-DE" dirty="0"/>
              <a:t>BAUSTEIN 4 ▪ Benutzerrolle: Lesende</a:t>
            </a:r>
          </a:p>
        </p:txBody>
      </p:sp>
      <p:sp>
        <p:nvSpPr>
          <p:cNvPr id="7" name="Foliennummernplatzhalter 6"/>
          <p:cNvSpPr>
            <a:spLocks noGrp="1"/>
          </p:cNvSpPr>
          <p:nvPr>
            <p:ph type="sldNum" sz="quarter" idx="5"/>
          </p:nvPr>
        </p:nvSpPr>
        <p:spPr bwMode="auto">
          <a:xfrm>
            <a:off x="3849688" y="9428242"/>
            <a:ext cx="2946400"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b" anchorCtr="0" compatLnSpc="1">
            <a:prstTxWarp prst="textNoShape">
              <a:avLst/>
            </a:prstTxWarp>
          </a:bodyPr>
          <a:lstStyle>
            <a:lvl1pPr algn="r" defTabSz="912813">
              <a:defRPr sz="1000">
                <a:latin typeface="+mn-lt"/>
              </a:defRPr>
            </a:lvl1pPr>
          </a:lstStyle>
          <a:p>
            <a:pPr>
              <a:defRPr/>
            </a:pPr>
            <a:fld id="{B779CEC7-ECD9-4D81-AB17-39167BF76AF4}" type="slidenum">
              <a:rPr lang="de-DE" altLang="de-DE" smtClean="0"/>
              <a:pPr>
                <a:defRPr/>
              </a:pPr>
              <a:t>‹Nr.›</a:t>
            </a:fld>
            <a:endParaRPr lang="de-DE" altLang="de-DE" dirty="0"/>
          </a:p>
        </p:txBody>
      </p:sp>
      <p:sp>
        <p:nvSpPr>
          <p:cNvPr id="8" name="Kopfzeilenplatzhalter 7"/>
          <p:cNvSpPr>
            <a:spLocks noGrp="1"/>
          </p:cNvSpPr>
          <p:nvPr>
            <p:ph type="hdr" sz="quarter"/>
          </p:nvPr>
        </p:nvSpPr>
        <p:spPr>
          <a:xfrm>
            <a:off x="0" y="0"/>
            <a:ext cx="2946400" cy="496809"/>
          </a:xfrm>
          <a:prstGeom prst="rect">
            <a:avLst/>
          </a:prstGeom>
        </p:spPr>
        <p:txBody>
          <a:bodyPr vert="horz" lIns="91440" tIns="45720" rIns="91440" bIns="45720" rtlCol="0"/>
          <a:lstStyle>
            <a:lvl1pPr algn="l">
              <a:defRPr sz="1200"/>
            </a:lvl1pPr>
          </a:lstStyle>
          <a:p>
            <a:endParaRPr lang="de-DE"/>
          </a:p>
        </p:txBody>
      </p:sp>
      <p:sp>
        <p:nvSpPr>
          <p:cNvPr id="9" name="Datumsplatzhalter 8"/>
          <p:cNvSpPr>
            <a:spLocks noGrp="1"/>
          </p:cNvSpPr>
          <p:nvPr>
            <p:ph type="dt" idx="1"/>
          </p:nvPr>
        </p:nvSpPr>
        <p:spPr>
          <a:xfrm>
            <a:off x="3849688" y="0"/>
            <a:ext cx="2946400" cy="496809"/>
          </a:xfrm>
          <a:prstGeom prst="rect">
            <a:avLst/>
          </a:prstGeom>
        </p:spPr>
        <p:txBody>
          <a:bodyPr vert="horz" lIns="91440" tIns="45720" rIns="91440" bIns="45720" rtlCol="0"/>
          <a:lstStyle>
            <a:lvl1pPr algn="r">
              <a:defRPr sz="1200"/>
            </a:lvl1pPr>
          </a:lstStyle>
          <a:p>
            <a:fld id="{A59FBCF2-C0EF-4831-ACB4-37511CB82921}" type="datetimeFigureOut">
              <a:rPr lang="de-DE" smtClean="0"/>
              <a:t>30.04.2024</a:t>
            </a:fld>
            <a:endParaRPr lang="de-DE"/>
          </a:p>
        </p:txBody>
      </p:sp>
    </p:spTree>
    <p:extLst>
      <p:ext uri="{BB962C8B-B14F-4D97-AF65-F5344CB8AC3E}">
        <p14:creationId xmlns:p14="http://schemas.microsoft.com/office/powerpoint/2010/main" val="9603920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mn-lt"/>
        <a:ea typeface="+mn-ea"/>
        <a:cs typeface="+mn-cs"/>
      </a:defRPr>
    </a:lvl1pPr>
    <a:lvl2pPr marL="457200" algn="l" rtl="0" eaLnBrk="0" fontAlgn="base" hangingPunct="0">
      <a:spcBef>
        <a:spcPct val="30000"/>
      </a:spcBef>
      <a:spcAft>
        <a:spcPct val="0"/>
      </a:spcAft>
      <a:defRPr sz="1100" kern="1200">
        <a:solidFill>
          <a:schemeClr val="tx1"/>
        </a:solidFill>
        <a:latin typeface="+mn-lt"/>
        <a:ea typeface="+mn-ea"/>
        <a:cs typeface="+mn-cs"/>
      </a:defRPr>
    </a:lvl2pPr>
    <a:lvl3pPr marL="914400" algn="l" rtl="0" eaLnBrk="0" fontAlgn="base" hangingPunct="0">
      <a:spcBef>
        <a:spcPct val="30000"/>
      </a:spcBef>
      <a:spcAft>
        <a:spcPct val="0"/>
      </a:spcAft>
      <a:defRPr sz="1100" kern="1200">
        <a:solidFill>
          <a:schemeClr val="tx1"/>
        </a:solidFill>
        <a:latin typeface="+mn-lt"/>
        <a:ea typeface="+mn-ea"/>
        <a:cs typeface="+mn-cs"/>
      </a:defRPr>
    </a:lvl3pPr>
    <a:lvl4pPr marL="1371600" algn="l" rtl="0" eaLnBrk="0" fontAlgn="base" hangingPunct="0">
      <a:spcBef>
        <a:spcPct val="30000"/>
      </a:spcBef>
      <a:spcAft>
        <a:spcPct val="0"/>
      </a:spcAft>
      <a:defRPr sz="1100" kern="1200">
        <a:solidFill>
          <a:schemeClr val="tx1"/>
        </a:solidFill>
        <a:latin typeface="+mn-lt"/>
        <a:ea typeface="+mn-ea"/>
        <a:cs typeface="+mn-cs"/>
      </a:defRPr>
    </a:lvl4pPr>
    <a:lvl5pPr marL="1828800" algn="l" rtl="0" eaLnBrk="0" fontAlgn="base" hangingPunct="0">
      <a:spcBef>
        <a:spcPct val="30000"/>
      </a:spcBef>
      <a:spcAft>
        <a:spcPct val="0"/>
      </a:spcAft>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Rot="1" noChangeAspect="1" noChangeArrowheads="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p:cNvSpPr>
          <p:nvPr>
            <p:ph type="body" idx="1"/>
          </p:nvPr>
        </p:nvSpPr>
        <p:spPr>
          <a:noFill/>
        </p:spPr>
        <p:txBody>
          <a:bodyPr/>
          <a:lstStyle/>
          <a:p>
            <a:pPr eaLnBrk="1" hangingPunct="1"/>
            <a:endParaRPr lang="de-DE" altLang="de-DE" sz="1100" dirty="0">
              <a:latin typeface="Arial" panose="020B0604020202020204" pitchFamily="34" charset="0"/>
              <a:cs typeface="Arial" panose="020B0604020202020204" pitchFamily="34" charset="0"/>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a:t>
            </a:fld>
            <a:endParaRPr lang="de-DE" altLang="de-DE" dirty="0"/>
          </a:p>
        </p:txBody>
      </p:sp>
      <p:sp>
        <p:nvSpPr>
          <p:cNvPr id="3" name="Fußzeilenplatzhalter 2">
            <a:extLst>
              <a:ext uri="{FF2B5EF4-FFF2-40B4-BE49-F238E27FC236}">
                <a16:creationId xmlns:a16="http://schemas.microsoft.com/office/drawing/2014/main" id="{9950DBD2-C6BA-42B7-8D4C-6E629F4AE503}"/>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izenplatzhalter 2"/>
          <p:cNvSpPr>
            <a:spLocks noGrp="1"/>
          </p:cNvSpPr>
          <p:nvPr>
            <p:ph type="body" idx="1"/>
          </p:nvPr>
        </p:nvSpPr>
        <p:spPr>
          <a:noFill/>
        </p:spPr>
        <p:txBody>
          <a:bodyPr/>
          <a:lstStyle/>
          <a:p>
            <a:pPr eaLnBrk="1" hangingPunct="1"/>
            <a:endParaRPr lang="de-DE" altLang="de-DE"/>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10</a:t>
            </a:fld>
            <a:endParaRPr lang="de-DE" altLang="de-DE" dirty="0"/>
          </a:p>
        </p:txBody>
      </p:sp>
      <p:sp>
        <p:nvSpPr>
          <p:cNvPr id="3" name="Fußzeilenplatzhalter 2">
            <a:extLst>
              <a:ext uri="{FF2B5EF4-FFF2-40B4-BE49-F238E27FC236}">
                <a16:creationId xmlns:a16="http://schemas.microsoft.com/office/drawing/2014/main" id="{A12F0936-1218-48F8-9804-1686F84BB151}"/>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izenplatzhalter 2"/>
          <p:cNvSpPr>
            <a:spLocks noGrp="1"/>
          </p:cNvSpPr>
          <p:nvPr>
            <p:ph type="body" idx="1"/>
          </p:nvPr>
        </p:nvSpPr>
        <p:spPr>
          <a:noFill/>
        </p:spPr>
        <p:txBody>
          <a:bodyPr/>
          <a:lstStyle/>
          <a:p>
            <a:pPr eaLnBrk="1" hangingPunct="1"/>
            <a:r>
              <a:rPr lang="de-DE" altLang="de-DE" sz="1000" dirty="0"/>
              <a:t>Um diese Funktion</a:t>
            </a:r>
            <a:r>
              <a:rPr lang="de-DE" altLang="de-DE" sz="1000" baseline="0" dirty="0"/>
              <a:t> zu nutzen, müssen Sie das Fenster der Maßnahmenverwaltung etwas verkleinern, damit Sie im Hintergrund zumindest den Strukturbaum sehen.</a:t>
            </a:r>
            <a:endParaRPr lang="de-DE" altLang="de-DE" sz="100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11</a:t>
            </a:fld>
            <a:endParaRPr lang="de-DE" altLang="de-DE" dirty="0"/>
          </a:p>
        </p:txBody>
      </p:sp>
      <p:sp>
        <p:nvSpPr>
          <p:cNvPr id="3" name="Fußzeilenplatzhalter 2">
            <a:extLst>
              <a:ext uri="{FF2B5EF4-FFF2-40B4-BE49-F238E27FC236}">
                <a16:creationId xmlns:a16="http://schemas.microsoft.com/office/drawing/2014/main" id="{A9085897-B9BB-44F4-A651-6F7DC6B9CADC}"/>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izenplatzhalter 2"/>
          <p:cNvSpPr>
            <a:spLocks noGrp="1"/>
          </p:cNvSpPr>
          <p:nvPr>
            <p:ph type="body" idx="1"/>
          </p:nvPr>
        </p:nvSpPr>
        <p:spPr>
          <a:noFill/>
        </p:spPr>
        <p:txBody>
          <a:bodyPr/>
          <a:lstStyle/>
          <a:p>
            <a:pPr eaLnBrk="1" hangingPunct="1"/>
            <a:endParaRPr lang="de-DE" altLang="de-DE"/>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12</a:t>
            </a:fld>
            <a:endParaRPr lang="de-DE" altLang="de-DE" dirty="0"/>
          </a:p>
        </p:txBody>
      </p:sp>
      <p:sp>
        <p:nvSpPr>
          <p:cNvPr id="3" name="Fußzeilenplatzhalter 2">
            <a:extLst>
              <a:ext uri="{FF2B5EF4-FFF2-40B4-BE49-F238E27FC236}">
                <a16:creationId xmlns:a16="http://schemas.microsoft.com/office/drawing/2014/main" id="{7982D423-E888-450F-93F4-2741890EBBAE}"/>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izenplatzhalter 2"/>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b="1" dirty="0"/>
              <a:t>Spalten verschieben:</a:t>
            </a:r>
            <a:r>
              <a:rPr lang="de-DE" altLang="de-DE" sz="1000" dirty="0"/>
              <a:t> Die Spaltenüberschrift mit der Maus anfassen und nach links oder rechts verschieben. An der gewünschten Position loslassen.</a:t>
            </a:r>
          </a:p>
          <a:p>
            <a:pPr eaLnBrk="1" hangingPunct="1"/>
            <a:r>
              <a:rPr lang="de-DE" altLang="de-DE" sz="1000" b="1" dirty="0"/>
              <a:t>Spalten sortieren: </a:t>
            </a:r>
            <a:r>
              <a:rPr lang="de-DE" altLang="de-DE" sz="1000" dirty="0"/>
              <a:t>Beim Klick auf die Spaltenüberschrift bildet sich rechts ein kleines Dreieck, dessen Richtung symbolisiert, ob die Sortierung aufwärts oder abwärts eingestellt ist.</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b="1" dirty="0"/>
              <a:t>Tabelleneinstellungen speichern: </a:t>
            </a:r>
            <a:r>
              <a:rPr lang="de-DE" altLang="de-DE" sz="1000" dirty="0"/>
              <a:t>Tabelleneinstellungen können Sie nur auf Filtern speichern. Die Gesamtansicht der Arbeitsplaner-Maßnahmenverwaltung können Sie zwar für den Augenblick</a:t>
            </a:r>
            <a:r>
              <a:rPr lang="de-DE" altLang="de-DE" sz="1000" baseline="0" dirty="0"/>
              <a:t> </a:t>
            </a:r>
            <a:r>
              <a:rPr lang="de-DE" altLang="de-DE" sz="1000" dirty="0"/>
              <a:t>ändern, aber diese Einstellung können Sie nicht speichern.</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b="1" dirty="0"/>
              <a:t>Tabelleneinstellungen ändern:</a:t>
            </a:r>
            <a:r>
              <a:rPr lang="de-DE" altLang="de-DE" sz="1000" dirty="0"/>
              <a:t> Markieren</a:t>
            </a:r>
            <a:r>
              <a:rPr lang="de-DE" altLang="de-DE" sz="1000" baseline="0" dirty="0"/>
              <a:t> Sie den Filter, ändern Sie die Einstellungen und speichern Sie die Änderungen.</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sz="1000"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baseline="0" dirty="0">
                <a:solidFill>
                  <a:schemeClr val="tx1"/>
                </a:solidFill>
              </a:rPr>
              <a:t>Im abgebildeten Beispiel wurden die beiden vorderen Tabellenspalten </a:t>
            </a:r>
            <a:r>
              <a:rPr lang="de-DE" altLang="de-DE" sz="1000" b="1" baseline="0" dirty="0">
                <a:solidFill>
                  <a:schemeClr val="tx1"/>
                </a:solidFill>
              </a:rPr>
              <a:t>Nr.</a:t>
            </a:r>
            <a:r>
              <a:rPr lang="de-DE" altLang="de-DE" sz="1000" baseline="0" dirty="0">
                <a:solidFill>
                  <a:schemeClr val="tx1"/>
                </a:solidFill>
              </a:rPr>
              <a:t> und </a:t>
            </a:r>
            <a:r>
              <a:rPr lang="de-DE" altLang="de-DE" sz="1000" b="1" baseline="0" dirty="0">
                <a:solidFill>
                  <a:schemeClr val="tx1"/>
                </a:solidFill>
              </a:rPr>
              <a:t>Dienststelle/Unternehmen</a:t>
            </a:r>
            <a:r>
              <a:rPr lang="de-DE" altLang="de-DE" sz="1000" baseline="0" dirty="0">
                <a:solidFill>
                  <a:schemeClr val="tx1"/>
                </a:solidFill>
              </a:rPr>
              <a:t> ausgeblendet. Die Spalten </a:t>
            </a:r>
            <a:r>
              <a:rPr lang="de-DE" altLang="de-DE" sz="1000" b="1" baseline="0" dirty="0">
                <a:solidFill>
                  <a:schemeClr val="tx1"/>
                </a:solidFill>
              </a:rPr>
              <a:t>Maßnahme</a:t>
            </a:r>
            <a:r>
              <a:rPr lang="de-DE" altLang="de-DE" sz="1000" baseline="0" dirty="0">
                <a:solidFill>
                  <a:schemeClr val="tx1"/>
                </a:solidFill>
              </a:rPr>
              <a:t>, </a:t>
            </a:r>
            <a:r>
              <a:rPr lang="de-DE" altLang="de-DE" sz="1000" b="1" baseline="0" dirty="0">
                <a:solidFill>
                  <a:schemeClr val="tx1"/>
                </a:solidFill>
              </a:rPr>
              <a:t>Umsetzung bis </a:t>
            </a:r>
            <a:r>
              <a:rPr lang="de-DE" altLang="de-DE" sz="1000" baseline="0" dirty="0">
                <a:solidFill>
                  <a:schemeClr val="tx1"/>
                </a:solidFill>
              </a:rPr>
              <a:t>und </a:t>
            </a:r>
            <a:r>
              <a:rPr lang="de-DE" altLang="de-DE" sz="1000" b="1" baseline="0" dirty="0">
                <a:solidFill>
                  <a:schemeClr val="tx1"/>
                </a:solidFill>
              </a:rPr>
              <a:t>Umsetzung durch </a:t>
            </a:r>
            <a:r>
              <a:rPr lang="de-DE" altLang="de-DE" sz="1000" baseline="0" dirty="0">
                <a:solidFill>
                  <a:schemeClr val="tx1"/>
                </a:solidFill>
              </a:rPr>
              <a:t>wurden nach vorn gezogen.</a:t>
            </a:r>
            <a:endParaRPr lang="de-DE" altLang="de-DE" sz="1000" dirty="0">
              <a:solidFill>
                <a:schemeClr val="tx1"/>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13</a:t>
            </a:fld>
            <a:endParaRPr lang="de-DE" altLang="de-DE" dirty="0"/>
          </a:p>
        </p:txBody>
      </p:sp>
      <p:sp>
        <p:nvSpPr>
          <p:cNvPr id="3" name="Fußzeilenplatzhalter 2">
            <a:extLst>
              <a:ext uri="{FF2B5EF4-FFF2-40B4-BE49-F238E27FC236}">
                <a16:creationId xmlns:a16="http://schemas.microsoft.com/office/drawing/2014/main" id="{427450D4-F0F3-40DC-B142-B94C90F82CFC}"/>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izenplatzhalter 2"/>
          <p:cNvSpPr>
            <a:spLocks noGrp="1"/>
          </p:cNvSpPr>
          <p:nvPr>
            <p:ph type="body" idx="1"/>
          </p:nvPr>
        </p:nvSpPr>
        <p:spPr>
          <a:noFill/>
        </p:spPr>
        <p:txBody>
          <a:bodyPr/>
          <a:lstStyle/>
          <a:p>
            <a:pPr eaLnBrk="1" hangingPunct="1"/>
            <a:r>
              <a:rPr lang="de-DE" altLang="de-DE" sz="1000" dirty="0"/>
              <a:t>Die </a:t>
            </a:r>
            <a:r>
              <a:rPr lang="de-DE" altLang="de-DE" sz="1000" b="1" dirty="0"/>
              <a:t>Auswahl mehrerer Filter-/Suchbegriffe pro Filterfeld </a:t>
            </a:r>
            <a:r>
              <a:rPr lang="de-DE" altLang="de-DE" sz="1000" dirty="0"/>
              <a:t>ist nur bei den drei Feldern mit Fernglas-Symbol möglich. Wählen Sie dazu mehrere der hinterlegten Einträge (Werte) aus.</a:t>
            </a:r>
            <a:endParaRPr lang="de-DE" altLang="de-DE" sz="1000" b="1"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b="1" dirty="0"/>
              <a:t>Auswahlfenster für Suchkriterien (Fernglas): </a:t>
            </a:r>
            <a:r>
              <a:rPr lang="de-DE" altLang="de-DE" sz="1000" dirty="0"/>
              <a:t>Die über das Fernglas aufgerufene Tabelle bietet sämtliche Einträge der jeweiligen Spalte an. Diese Einträge beziehen sich jedoch nur auf das markierte Element im</a:t>
            </a:r>
            <a:r>
              <a:rPr lang="de-DE" altLang="de-DE" sz="1000" baseline="0" dirty="0"/>
              <a:t> Strukturbaum der Maßnahmenverwaltung. W</a:t>
            </a:r>
            <a:r>
              <a:rPr lang="de-DE" altLang="de-DE" sz="1000" dirty="0"/>
              <a:t>urde z. B. ein Filter aufgerufen, sind die angebotenen Einträge auf die Daten des Filters beschränkt.</a:t>
            </a:r>
            <a:br>
              <a:rPr lang="de-DE" altLang="de-DE" sz="1000" dirty="0"/>
            </a:br>
            <a:r>
              <a:rPr lang="de-DE" altLang="de-DE" sz="1000" dirty="0"/>
              <a:t>Die Tabelle kann mit Klick auf die Überschrift (Werte) auf- oder absteigend sortiert werden. Eine Suche ist ebenfalls möglich (Begriff bei „Suchkriterium“ eingeben und mit Enter bestätigen). Sie können auch mehrere Einträge zum Übernehmen</a:t>
            </a:r>
            <a:r>
              <a:rPr lang="de-DE" altLang="de-DE" sz="1000" baseline="0" dirty="0"/>
              <a:t> </a:t>
            </a:r>
            <a:r>
              <a:rPr lang="de-DE" altLang="de-DE" sz="1000" dirty="0"/>
              <a:t>auswählen. Das Komma setzt</a:t>
            </a:r>
            <a:r>
              <a:rPr lang="de-DE" altLang="de-DE" sz="1000" baseline="0" dirty="0"/>
              <a:t> das Programm dabei automatisch.</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baseline="0" dirty="0"/>
              <a:t>Möchten Sie nach </a:t>
            </a:r>
            <a:r>
              <a:rPr lang="de-DE" altLang="de-DE" sz="1000" b="1" baseline="0" dirty="0"/>
              <a:t>verschiedenen Einträgen im Freien Filterkriterium </a:t>
            </a:r>
            <a:r>
              <a:rPr lang="de-DE" altLang="de-DE" sz="1000" baseline="0" dirty="0"/>
              <a:t>suchen, beachten Sie bitte folgende Regeln:</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de-DE" altLang="de-DE" sz="1000" baseline="0" dirty="0"/>
              <a:t>Mehrfacheinträge im Freien Filterkriterium (z. B. „ASA, BA“), findet das Programm bei einzelner und gemeinsamer Angabe im Filter (z. B. Suche nach „ASA“, Suche nach „BA“ und Suche nach „ASA, BA“). Bei gemeinsamer Angabe muss der Wortlaut der Suche 1:1 mit dem Wortlaut in der Tabelle übereinstimmen. Eine Suche, bei dem der Suchbegriff nicht der Reihenfolge des Mehrfacheintrages entspricht (z. B. „BA, ASA“) schlägt fehl.</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de-DE" altLang="de-DE" sz="1000" baseline="0" dirty="0"/>
              <a:t>Eine Suche nach Mehrfacheinträgen, die unterschiedlich verteilt sind, muss separat durchgeführt bzw. gespeichert werden. Legen Sie dazu jeweils einen Filter mit dem Suchkriterium (z. B. „ASA“ bzw. „BA“) an. Dann werden jeweils alle Einträge mit diesen Bezeichnungen gefunden, egal, ob sie allein oder zusammen mit anderen Stichworten im Freien Filterkriterium stehen.</a:t>
            </a:r>
            <a:endParaRPr lang="de-DE" altLang="de-DE" sz="1000" dirty="0"/>
          </a:p>
          <a:p>
            <a:pPr eaLnBrk="1" hangingPunct="1"/>
            <a:endParaRPr lang="de-DE" altLang="de-DE" sz="1000" dirty="0">
              <a:solidFill>
                <a:srgbClr val="FF0000"/>
              </a:solidFill>
            </a:endParaRPr>
          </a:p>
          <a:p>
            <a:pPr eaLnBrk="1" hangingPunct="1"/>
            <a:r>
              <a:rPr lang="de-DE" altLang="de-DE" sz="1000" dirty="0">
                <a:solidFill>
                  <a:srgbClr val="000000"/>
                </a:solidFill>
              </a:rPr>
              <a:t>Im abgebildeten Beispiel wurde</a:t>
            </a:r>
            <a:r>
              <a:rPr lang="de-DE" altLang="de-DE" sz="1000" baseline="0" dirty="0">
                <a:solidFill>
                  <a:srgbClr val="000000"/>
                </a:solidFill>
              </a:rPr>
              <a:t> der Filter </a:t>
            </a:r>
            <a:r>
              <a:rPr lang="de-DE" altLang="de-DE" sz="1000" b="1" baseline="0" dirty="0">
                <a:solidFill>
                  <a:srgbClr val="000000"/>
                </a:solidFill>
              </a:rPr>
              <a:t>Tabelleneinstellung Ludwig </a:t>
            </a:r>
            <a:r>
              <a:rPr lang="de-DE" altLang="de-DE" sz="1000" baseline="0" dirty="0">
                <a:solidFill>
                  <a:srgbClr val="000000"/>
                </a:solidFill>
              </a:rPr>
              <a:t>aufgerufen, für das Filterkriterium </a:t>
            </a:r>
            <a:r>
              <a:rPr lang="de-DE" altLang="de-DE" sz="1000" b="1" baseline="0" dirty="0">
                <a:solidFill>
                  <a:srgbClr val="000000"/>
                </a:solidFill>
              </a:rPr>
              <a:t>Umsetzung durch </a:t>
            </a:r>
            <a:r>
              <a:rPr lang="de-DE" altLang="de-DE" sz="1000" baseline="0" dirty="0">
                <a:solidFill>
                  <a:srgbClr val="000000"/>
                </a:solidFill>
              </a:rPr>
              <a:t>die Auswahl auf </a:t>
            </a:r>
            <a:r>
              <a:rPr lang="de-DE" altLang="de-DE" sz="1000" b="1" baseline="0" dirty="0">
                <a:solidFill>
                  <a:srgbClr val="000000"/>
                </a:solidFill>
              </a:rPr>
              <a:t>SGL 1.1 </a:t>
            </a:r>
            <a:r>
              <a:rPr lang="de-DE" altLang="de-DE" sz="1000" b="0" baseline="0" dirty="0">
                <a:solidFill>
                  <a:srgbClr val="000000"/>
                </a:solidFill>
              </a:rPr>
              <a:t>und</a:t>
            </a:r>
            <a:r>
              <a:rPr lang="de-DE" altLang="de-DE" sz="1000" b="1" baseline="0" dirty="0">
                <a:solidFill>
                  <a:srgbClr val="000000"/>
                </a:solidFill>
              </a:rPr>
              <a:t> SGL 1.2 </a:t>
            </a:r>
            <a:r>
              <a:rPr lang="de-DE" altLang="de-DE" sz="1000" baseline="0" dirty="0">
                <a:solidFill>
                  <a:srgbClr val="000000"/>
                </a:solidFill>
              </a:rPr>
              <a:t>gesetzt und der Filter unter dem neuen Namen gespeichert.</a:t>
            </a:r>
            <a:endParaRPr lang="de-DE" altLang="de-DE" sz="1000" dirty="0">
              <a:solidFill>
                <a:srgbClr val="00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14</a:t>
            </a:fld>
            <a:endParaRPr lang="de-DE" altLang="de-DE" dirty="0"/>
          </a:p>
        </p:txBody>
      </p:sp>
      <p:sp>
        <p:nvSpPr>
          <p:cNvPr id="3" name="Fußzeilenplatzhalter 2">
            <a:extLst>
              <a:ext uri="{FF2B5EF4-FFF2-40B4-BE49-F238E27FC236}">
                <a16:creationId xmlns:a16="http://schemas.microsoft.com/office/drawing/2014/main" id="{065491F5-93FE-4958-8548-C7257D13B743}"/>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p:cNvSpPr>
            <a:spLocks noGrp="1"/>
          </p:cNvSpPr>
          <p:nvPr>
            <p:ph type="body" idx="1"/>
          </p:nvPr>
        </p:nvSpPr>
        <p:spPr>
          <a:noFill/>
        </p:spPr>
        <p:txBody>
          <a:bodyPr/>
          <a:lstStyle/>
          <a:p>
            <a:pPr eaLnBrk="1" hangingPunct="1"/>
            <a:r>
              <a:rPr lang="de-DE" altLang="de-DE" sz="1000" b="1" dirty="0">
                <a:latin typeface="Arial" panose="020B0604020202020204" pitchFamily="34" charset="0"/>
                <a:cs typeface="Arial" panose="020B0604020202020204" pitchFamily="34" charset="0"/>
              </a:rPr>
              <a:t>Aktualität der Daten: </a:t>
            </a:r>
            <a:r>
              <a:rPr lang="de-DE" altLang="de-DE" sz="1000" dirty="0">
                <a:latin typeface="Arial" panose="020B0604020202020204" pitchFamily="34" charset="0"/>
                <a:cs typeface="Arial" panose="020B0604020202020204" pitchFamily="34" charset="0"/>
              </a:rPr>
              <a:t>Die Daten der Maßnahmenverwaltung generieren sich aus den Daten derjenigen Fragen aus dem Öffentlichen Bereich, die mit Nein beantwortet wurden. Sobald sich Daten im Öffentlichen Bereich ändern, vollzieht sich diese Änderung auch in der Maßnahmenverwaltung und ihren Filtern. Diese Daten sind also immer aktuell.</a:t>
            </a:r>
          </a:p>
          <a:p>
            <a:pPr eaLnBrk="1" hangingPunct="1"/>
            <a:r>
              <a:rPr lang="de-DE" altLang="de-DE" sz="1000" dirty="0">
                <a:latin typeface="Arial" panose="020B0604020202020204" pitchFamily="34" charset="0"/>
                <a:cs typeface="Arial" panose="020B0604020202020204" pitchFamily="34" charset="0"/>
              </a:rPr>
              <a:t>Arbeiten andere Personen parallel zu Ihnen in den Prüflisten, werden deren Änderungen für</a:t>
            </a:r>
            <a:r>
              <a:rPr lang="de-DE" altLang="de-DE" sz="1000" baseline="0" dirty="0">
                <a:latin typeface="Arial" panose="020B0604020202020204" pitchFamily="34" charset="0"/>
                <a:cs typeface="Arial" panose="020B0604020202020204" pitchFamily="34" charset="0"/>
              </a:rPr>
              <a:t> Sie in der Maßnahmenverwaltung </a:t>
            </a:r>
            <a:r>
              <a:rPr lang="de-DE" altLang="de-DE" sz="1000" dirty="0">
                <a:latin typeface="Arial" panose="020B0604020202020204" pitchFamily="34" charset="0"/>
                <a:cs typeface="Arial" panose="020B0604020202020204" pitchFamily="34" charset="0"/>
              </a:rPr>
              <a:t>erst sichtbar, wenn Sie die Oberflächenansicht der Tabelle/Maßnahmenverwaltung aktualisiert haben; z. B. über die Schaltfläche „Tabelle aktualisieren“ oder „Suchen“ (im Filtermenü) oder einen Wechsel zwischen den Filtern.</a:t>
            </a:r>
          </a:p>
          <a:p>
            <a:pPr eaLnBrk="1" hangingPunct="1"/>
            <a:endParaRPr lang="de-DE" altLang="de-DE" sz="1000" b="1" dirty="0">
              <a:latin typeface="Arial" panose="020B0604020202020204" pitchFamily="34" charset="0"/>
              <a:cs typeface="Arial" panose="020B0604020202020204" pitchFamily="34" charset="0"/>
            </a:endParaRPr>
          </a:p>
          <a:p>
            <a:pPr eaLnBrk="1" hangingPunct="1"/>
            <a:r>
              <a:rPr lang="de-DE" altLang="de-DE" sz="1000" b="1" dirty="0">
                <a:latin typeface="Arial" panose="020B0604020202020204" pitchFamily="34" charset="0"/>
                <a:cs typeface="Arial" panose="020B0604020202020204" pitchFamily="34" charset="0"/>
              </a:rPr>
              <a:t>Filter können nicht mit dem Arbeitsplaner kopiert oder</a:t>
            </a:r>
            <a:r>
              <a:rPr lang="de-DE" altLang="de-DE" sz="1000" b="1" baseline="0" dirty="0">
                <a:latin typeface="Arial" panose="020B0604020202020204" pitchFamily="34" charset="0"/>
                <a:cs typeface="Arial" panose="020B0604020202020204" pitchFamily="34" charset="0"/>
              </a:rPr>
              <a:t> </a:t>
            </a:r>
            <a:r>
              <a:rPr lang="de-DE" altLang="de-DE" sz="1000" b="1" dirty="0">
                <a:latin typeface="Arial" panose="020B0604020202020204" pitchFamily="34" charset="0"/>
                <a:cs typeface="Arial" panose="020B0604020202020204" pitchFamily="34" charset="0"/>
              </a:rPr>
              <a:t>exportiert werden: </a:t>
            </a:r>
            <a:r>
              <a:rPr lang="de-DE" altLang="de-DE" sz="1000" dirty="0">
                <a:latin typeface="Arial" panose="020B0604020202020204" pitchFamily="34" charset="0"/>
                <a:cs typeface="Arial" panose="020B0604020202020204" pitchFamily="34" charset="0"/>
              </a:rPr>
              <a:t>Beim Kopieren oder Exportieren von Arbeitsplanern </a:t>
            </a:r>
            <a:r>
              <a:rPr lang="de-DE" altLang="de-DE" sz="1000" baseline="0" dirty="0">
                <a:latin typeface="Arial" panose="020B0604020202020204" pitchFamily="34" charset="0"/>
                <a:cs typeface="Arial" panose="020B0604020202020204" pitchFamily="34" charset="0"/>
              </a:rPr>
              <a:t>werden die </a:t>
            </a:r>
            <a:r>
              <a:rPr lang="de-DE" altLang="de-DE" sz="1000" dirty="0">
                <a:latin typeface="Arial" panose="020B0604020202020204" pitchFamily="34" charset="0"/>
                <a:cs typeface="Arial" panose="020B0604020202020204" pitchFamily="34" charset="0"/>
              </a:rPr>
              <a:t>Filter aus der Maßnahmenverwaltung nicht in die Kopie oder Exportdatei übernommen.</a:t>
            </a:r>
          </a:p>
          <a:p>
            <a:pPr eaLnBrk="1" hangingPunct="1"/>
            <a:endParaRPr lang="de-DE" altLang="de-DE" sz="1000" dirty="0">
              <a:latin typeface="Arial" panose="020B0604020202020204" pitchFamily="34" charset="0"/>
              <a:cs typeface="Arial" panose="020B0604020202020204" pitchFamily="34" charset="0"/>
            </a:endParaRPr>
          </a:p>
          <a:p>
            <a:pPr eaLnBrk="1" hangingPunct="1"/>
            <a:r>
              <a:rPr lang="de-DE" altLang="de-DE" sz="1000" dirty="0">
                <a:latin typeface="Arial" panose="020B0604020202020204" pitchFamily="34" charset="0"/>
                <a:cs typeface="Arial" panose="020B0604020202020204" pitchFamily="34" charset="0"/>
              </a:rPr>
              <a:t>Filter bleiben erhalten,</a:t>
            </a:r>
            <a:r>
              <a:rPr lang="de-DE" altLang="de-DE" sz="1000" baseline="0" dirty="0">
                <a:latin typeface="Arial" panose="020B0604020202020204" pitchFamily="34" charset="0"/>
                <a:cs typeface="Arial" panose="020B0604020202020204" pitchFamily="34" charset="0"/>
              </a:rPr>
              <a:t> wenn ihre Urheber/-innen aus der Benutzerverwaltung gelöscht werden. In diesem Fall muss der Supervisor diese Filter ggf. löschen.</a:t>
            </a:r>
            <a:endParaRPr lang="de-DE" altLang="de-DE" sz="1000" dirty="0">
              <a:latin typeface="Arial" panose="020B0604020202020204" pitchFamily="34" charset="0"/>
              <a:cs typeface="Arial" panose="020B0604020202020204" pitchFamily="34" charset="0"/>
            </a:endParaRPr>
          </a:p>
          <a:p>
            <a:pPr eaLnBrk="1" hangingPunct="1"/>
            <a:endParaRPr lang="de-DE" altLang="de-DE" sz="1000" dirty="0">
              <a:latin typeface="Arial" panose="020B0604020202020204" pitchFamily="34" charset="0"/>
              <a:cs typeface="Arial" panose="020B0604020202020204" pitchFamily="34" charset="0"/>
            </a:endParaRPr>
          </a:p>
          <a:p>
            <a:pPr eaLnBrk="1" hangingPunct="1"/>
            <a:r>
              <a:rPr lang="de-DE" altLang="de-DE" sz="1000" dirty="0">
                <a:latin typeface="Arial" panose="020B0604020202020204" pitchFamily="34" charset="0"/>
                <a:cs typeface="Arial" panose="020B0604020202020204" pitchFamily="34" charset="0"/>
              </a:rPr>
              <a:t>Sollten sehr</a:t>
            </a:r>
            <a:r>
              <a:rPr lang="de-DE" altLang="de-DE" sz="1000" baseline="0" dirty="0">
                <a:latin typeface="Arial" panose="020B0604020202020204" pitchFamily="34" charset="0"/>
                <a:cs typeface="Arial" panose="020B0604020202020204" pitchFamily="34" charset="0"/>
              </a:rPr>
              <a:t> viele unterschiedliche Personen an gleicher Stelle Filter anlegen, ist es hilfreich, diese z. B. mit einem Namenskürzel kenntlich zu machen. So können Sie auf den ersten Blick erkennen, welche Filter Sie selbst angelegt haben und daher bearbeiten und löschen können.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15</a:t>
            </a:fld>
            <a:endParaRPr lang="de-DE" altLang="de-DE" dirty="0"/>
          </a:p>
        </p:txBody>
      </p:sp>
      <p:sp>
        <p:nvSpPr>
          <p:cNvPr id="3" name="Fußzeilenplatzhalter 2">
            <a:extLst>
              <a:ext uri="{FF2B5EF4-FFF2-40B4-BE49-F238E27FC236}">
                <a16:creationId xmlns:a16="http://schemas.microsoft.com/office/drawing/2014/main" id="{742A6B93-DA52-41FD-B5C3-9F5B19D97717}"/>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dirty="0"/>
              <a:t>Im</a:t>
            </a:r>
            <a:r>
              <a:rPr lang="de-DE" altLang="de-DE" sz="1000" baseline="0" dirty="0"/>
              <a:t> abgebildeten Beispiel wurde der Gesamtfilter aufgerufen und die Spalte </a:t>
            </a:r>
            <a:r>
              <a:rPr lang="de-DE" altLang="de-DE" sz="1000" b="1" baseline="0" dirty="0"/>
              <a:t>Umsetzung durch </a:t>
            </a:r>
            <a:r>
              <a:rPr lang="de-DE" altLang="de-DE" sz="1000" baseline="0" dirty="0"/>
              <a:t>sortiert. Dann wurden die Haken vor alle Zeilen mit dem Eintrag </a:t>
            </a:r>
            <a:r>
              <a:rPr lang="de-DE" altLang="de-DE" sz="1000" b="1" baseline="0" dirty="0"/>
              <a:t>SGL 1.1 </a:t>
            </a:r>
            <a:r>
              <a:rPr lang="de-DE" altLang="de-DE" sz="1000" baseline="0" dirty="0"/>
              <a:t>und </a:t>
            </a:r>
            <a:r>
              <a:rPr lang="de-DE" altLang="de-DE" sz="1000" b="1" baseline="0" dirty="0"/>
              <a:t>SGL 1.2</a:t>
            </a:r>
            <a:r>
              <a:rPr lang="de-DE" altLang="de-DE" sz="1000" baseline="0" dirty="0"/>
              <a:t> gesetzt. </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baseline="0" dirty="0"/>
              <a:t>Im abgebildeten Beispiel hätte man ebenso den Filter </a:t>
            </a:r>
            <a:r>
              <a:rPr lang="de-DE" altLang="de-DE" sz="1000" b="1" baseline="0" dirty="0"/>
              <a:t>Umsetzung durch SGL 1.1 und SGL 1.2</a:t>
            </a:r>
            <a:r>
              <a:rPr lang="de-DE" altLang="de-DE" sz="1000" baseline="0" dirty="0"/>
              <a:t> auswählen können, der dieselben Kriterien beinhaltet.</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baseline="0" dirty="0"/>
              <a:t>Wenn Sie die gewünschte Auswahl getroffen haben, klicken Sie auf </a:t>
            </a:r>
            <a:r>
              <a:rPr lang="de-DE" altLang="de-DE" sz="1000" b="1" baseline="0" dirty="0"/>
              <a:t>Exportieren</a:t>
            </a:r>
            <a:r>
              <a:rPr lang="de-DE" altLang="de-DE" sz="1000" baseline="0" dirty="0"/>
              <a: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16</a:t>
            </a:fld>
            <a:endParaRPr lang="de-DE" altLang="de-DE" dirty="0"/>
          </a:p>
        </p:txBody>
      </p:sp>
      <p:sp>
        <p:nvSpPr>
          <p:cNvPr id="3" name="Fußzeilenplatzhalter 2">
            <a:extLst>
              <a:ext uri="{FF2B5EF4-FFF2-40B4-BE49-F238E27FC236}">
                <a16:creationId xmlns:a16="http://schemas.microsoft.com/office/drawing/2014/main" id="{407AF69F-C77D-406D-83E8-6F1178B604DA}"/>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0" name="Rectangle 3"/>
          <p:cNvSpPr>
            <a:spLocks noGrp="1"/>
          </p:cNvSpPr>
          <p:nvPr>
            <p:ph type="body" idx="1"/>
          </p:nvPr>
        </p:nvSpPr>
        <p:spPr>
          <a:noFill/>
        </p:spPr>
        <p:txBody>
          <a:bodyPr/>
          <a:lstStyle/>
          <a:p>
            <a:pPr eaLnBrk="1" hangingPunct="1"/>
            <a:r>
              <a:rPr lang="de-DE" altLang="de-DE" sz="1000" dirty="0"/>
              <a:t>In</a:t>
            </a:r>
            <a:r>
              <a:rPr lang="de-DE" altLang="de-DE" sz="1000" baseline="0" dirty="0"/>
              <a:t> die exportierte Tabelle werden der Name des bzw. die Namen der Arbeitsplaner und die eingestellten Filterkriterien (hier: </a:t>
            </a:r>
            <a:r>
              <a:rPr lang="de-DE" altLang="de-DE" sz="1000" b="1" baseline="0" dirty="0"/>
              <a:t>Freigabe</a:t>
            </a:r>
            <a:r>
              <a:rPr lang="de-DE" altLang="de-DE" sz="1000" baseline="0" dirty="0"/>
              <a:t> und </a:t>
            </a:r>
            <a:r>
              <a:rPr lang="de-DE" altLang="de-DE" sz="1000" b="1" baseline="0" dirty="0"/>
              <a:t>Akzeptiertes Restrisiko</a:t>
            </a:r>
            <a:r>
              <a:rPr lang="de-DE" altLang="de-DE" sz="1000" baseline="0" dirty="0"/>
              <a:t>) übertragen. </a:t>
            </a:r>
          </a:p>
          <a:p>
            <a:pPr eaLnBrk="1" hangingPunct="1"/>
            <a:r>
              <a:rPr lang="de-DE" altLang="de-DE" sz="1000" baseline="0" dirty="0"/>
              <a:t>Die abgebildete Tabelle wurde bereits hinsichtlich der Zeilen- und Spaltenformatierung etwas angepasst.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17</a:t>
            </a:fld>
            <a:endParaRPr lang="de-DE" altLang="de-DE" dirty="0"/>
          </a:p>
        </p:txBody>
      </p:sp>
      <p:sp>
        <p:nvSpPr>
          <p:cNvPr id="3" name="Fußzeilenplatzhalter 2">
            <a:extLst>
              <a:ext uri="{FF2B5EF4-FFF2-40B4-BE49-F238E27FC236}">
                <a16:creationId xmlns:a16="http://schemas.microsoft.com/office/drawing/2014/main" id="{0F24C539-1092-466F-B3B1-538C25309098}"/>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Rot="1" noChangeAspect="1" noChangeArrowheads="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p:cNvSpPr>
          <p:nvPr>
            <p:ph type="body" idx="1"/>
          </p:nvPr>
        </p:nvSpPr>
        <p:spPr>
          <a:noFill/>
        </p:spPr>
        <p:txBody>
          <a:bodyPr/>
          <a:lstStyle/>
          <a:p>
            <a:pPr eaLnBrk="1" hangingPunct="1"/>
            <a:r>
              <a:rPr lang="de-DE" altLang="de-DE" sz="1000" i="0" dirty="0">
                <a:solidFill>
                  <a:srgbClr val="000000"/>
                </a:solidFill>
              </a:rPr>
              <a:t>Die folgenden</a:t>
            </a:r>
            <a:r>
              <a:rPr lang="de-DE" altLang="de-DE" sz="1000" i="0" baseline="0" dirty="0">
                <a:solidFill>
                  <a:srgbClr val="000000"/>
                </a:solidFill>
              </a:rPr>
              <a:t> Folien dienen hauptsächlich Ihrer Information. Nur wenige der beschriebenen Funktionen können Sie als Lesende selbst ausführen.</a:t>
            </a:r>
          </a:p>
          <a:p>
            <a:pPr eaLnBrk="1" hangingPunct="1"/>
            <a:endParaRPr lang="de-DE" altLang="de-DE" sz="1000" i="0" baseline="0" dirty="0">
              <a:solidFill>
                <a:srgbClr val="000000"/>
              </a:solidFill>
            </a:endParaRPr>
          </a:p>
          <a:p>
            <a:pPr eaLnBrk="1" hangingPunct="1"/>
            <a:r>
              <a:rPr lang="de-DE" altLang="de-DE" sz="1000" i="0" baseline="0" dirty="0">
                <a:solidFill>
                  <a:srgbClr val="000000"/>
                </a:solidFill>
              </a:rPr>
              <a:t>Die Folien gehen aus von der Rolle des Lesenden Organisationseinheit </a:t>
            </a:r>
            <a:r>
              <a:rPr lang="de-DE" altLang="de-DE" sz="1000" b="1" i="0" baseline="0" dirty="0" err="1">
                <a:solidFill>
                  <a:srgbClr val="000000"/>
                </a:solidFill>
              </a:rPr>
              <a:t>LudwigLeiter</a:t>
            </a:r>
            <a:r>
              <a:rPr lang="de-DE" altLang="de-DE" sz="1000" i="0" baseline="0" dirty="0">
                <a:solidFill>
                  <a:srgbClr val="000000"/>
                </a:solidFill>
              </a:rPr>
              <a:t>, berechtigt auf die Organisationseinheit </a:t>
            </a:r>
            <a:r>
              <a:rPr lang="de-DE" altLang="de-DE" sz="1000" b="1" i="0" baseline="0" dirty="0">
                <a:solidFill>
                  <a:srgbClr val="000000"/>
                </a:solidFill>
              </a:rPr>
              <a:t>Bundesamt Bund</a:t>
            </a:r>
            <a:r>
              <a:rPr lang="de-DE" altLang="de-DE" sz="1000" i="0" baseline="0" dirty="0">
                <a:solidFill>
                  <a:srgbClr val="000000"/>
                </a:solidFill>
              </a:rPr>
              <a:t>. Diese Rolle ist in der Übungsdatenbank angelegt</a:t>
            </a:r>
            <a:r>
              <a:rPr lang="de-DE" altLang="de-DE" sz="1000" i="1" baseline="0" dirty="0">
                <a:solidFill>
                  <a:srgbClr val="6666FF"/>
                </a:solidFill>
              </a:rPr>
              <a:t>.</a:t>
            </a:r>
            <a:endParaRPr lang="de-DE" altLang="de-DE" sz="1000" i="1" dirty="0">
              <a:solidFill>
                <a:srgbClr val="6666FF"/>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a:t>
            </a:fld>
            <a:endParaRPr lang="de-DE" altLang="de-DE" dirty="0"/>
          </a:p>
        </p:txBody>
      </p:sp>
      <p:sp>
        <p:nvSpPr>
          <p:cNvPr id="3" name="Fußzeilenplatzhalter 2">
            <a:extLst>
              <a:ext uri="{FF2B5EF4-FFF2-40B4-BE49-F238E27FC236}">
                <a16:creationId xmlns:a16="http://schemas.microsoft.com/office/drawing/2014/main" id="{1AE6AFAA-8387-4D5F-A551-B43CA8D59DC6}"/>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izenplatzhalter 2"/>
          <p:cNvSpPr>
            <a:spLocks noGrp="1"/>
          </p:cNvSpPr>
          <p:nvPr>
            <p:ph type="body" idx="1"/>
          </p:nvPr>
        </p:nvSpPr>
        <p:spPr>
          <a:noFill/>
        </p:spPr>
        <p:txBody>
          <a:bodyPr/>
          <a:lstStyle/>
          <a:p>
            <a:pPr eaLnBrk="1" hangingPunct="1"/>
            <a:r>
              <a:rPr lang="de-DE" altLang="de-DE" sz="1000" dirty="0"/>
              <a:t>Ist beim Klick</a:t>
            </a:r>
            <a:r>
              <a:rPr lang="de-DE" altLang="de-DE" sz="1000" baseline="0" dirty="0"/>
              <a:t> auf die Schaltfläche ein Teil der markierten Struktur bereits aufgeklappt (und sei es nur ein Element, das darunter angezeigt wird), setzt das Programm die Variante </a:t>
            </a:r>
            <a:r>
              <a:rPr lang="de-DE" altLang="de-DE" sz="1000" b="1" baseline="0" dirty="0"/>
              <a:t>Zuklappen</a:t>
            </a:r>
            <a:r>
              <a:rPr lang="de-DE" altLang="de-DE" sz="1000" baseline="0" dirty="0"/>
              <a:t> um. In diesem Fall klicken Sie zum kompletten </a:t>
            </a:r>
            <a:r>
              <a:rPr lang="de-DE" altLang="de-DE" sz="1000" b="1" baseline="0" dirty="0"/>
              <a:t>Aufklappen</a:t>
            </a:r>
            <a:r>
              <a:rPr lang="de-DE" altLang="de-DE" sz="1000" baseline="0" dirty="0"/>
              <a:t> nochmals auf die Schaltfläche.</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altLang="de-DE" sz="1000" dirty="0"/>
              <a:t>Das erste Öffnen des Strukturbaums nach einer Anmeldung im Programm kann bei</a:t>
            </a:r>
            <a:r>
              <a:rPr lang="de-DE" altLang="de-DE" sz="1000" baseline="0" dirty="0"/>
              <a:t> umfangreichen Strukturen </a:t>
            </a:r>
            <a:r>
              <a:rPr lang="de-DE" altLang="de-DE" sz="1000" dirty="0"/>
              <a:t>etwas länger dauern, weil dabei alle Daten aus der Datenbank dieses Bereiches geladen werden. Beim nächsten Aufklappen werden die Daten aus dem Speicher geladen, was deutlich schneller geht. Beim neuen Anmelden startet das Aufklappen wieder mit dem Laden der Datenbank.</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sz="1000"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i="1" dirty="0">
                <a:solidFill>
                  <a:srgbClr val="6666FF"/>
                </a:solidFill>
              </a:rPr>
              <a:t>Die Funktion wurde bereits im »B</a:t>
            </a:r>
            <a:r>
              <a:rPr lang="de-DE" altLang="de-DE" sz="1000" i="1" cap="small" dirty="0">
                <a:solidFill>
                  <a:srgbClr val="6666FF"/>
                </a:solidFill>
              </a:rPr>
              <a:t>austein</a:t>
            </a:r>
            <a:r>
              <a:rPr lang="de-DE" altLang="de-DE" sz="1000" i="1" dirty="0">
                <a:solidFill>
                  <a:srgbClr val="6666FF"/>
                </a:solidFill>
              </a:rPr>
              <a:t> 1 ▪</a:t>
            </a:r>
            <a:r>
              <a:rPr lang="de-DE" altLang="de-DE" sz="1000" i="1" dirty="0">
                <a:solidFill>
                  <a:srgbClr val="6666FF"/>
                </a:solidFill>
                <a:sym typeface="Wingdings"/>
              </a:rPr>
              <a:t> Alle Rollen</a:t>
            </a:r>
            <a:r>
              <a:rPr lang="de-DE" altLang="de-DE" sz="1000" i="1" dirty="0">
                <a:solidFill>
                  <a:srgbClr val="6666FF"/>
                </a:solidFill>
              </a:rPr>
              <a:t>« </a:t>
            </a:r>
            <a:r>
              <a:rPr lang="de-DE" altLang="de-DE" sz="1000" i="1" baseline="0" dirty="0">
                <a:solidFill>
                  <a:srgbClr val="6666FF"/>
                </a:solidFill>
              </a:rPr>
              <a:t>erläutert. Hier wird zusätzlich noch das Aufklappen der Organisationseinheiten beschrieben.</a:t>
            </a:r>
            <a:endParaRPr lang="de-DE" altLang="de-DE" sz="1000" i="1" dirty="0">
              <a:solidFill>
                <a:srgbClr val="6666FF"/>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a:t>
            </a:fld>
            <a:endParaRPr lang="de-DE" altLang="de-DE" dirty="0"/>
          </a:p>
        </p:txBody>
      </p:sp>
      <p:sp>
        <p:nvSpPr>
          <p:cNvPr id="3" name="Fußzeilenplatzhalter 2">
            <a:extLst>
              <a:ext uri="{FF2B5EF4-FFF2-40B4-BE49-F238E27FC236}">
                <a16:creationId xmlns:a16="http://schemas.microsoft.com/office/drawing/2014/main" id="{27428C60-4ED1-4800-940F-EC99ECADC072}"/>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izenplatzhalter 2"/>
          <p:cNvSpPr>
            <a:spLocks noGrp="1"/>
          </p:cNvSpPr>
          <p:nvPr>
            <p:ph type="body" idx="1"/>
          </p:nvPr>
        </p:nvSpPr>
        <p:spPr>
          <a:noFill/>
        </p:spPr>
        <p:txBody>
          <a:bodyPr/>
          <a:lstStyle/>
          <a:p>
            <a:pPr eaLnBrk="1" hangingPunct="1"/>
            <a:r>
              <a:rPr lang="de-DE" altLang="de-DE" sz="1000" dirty="0"/>
              <a:t>Die</a:t>
            </a:r>
            <a:r>
              <a:rPr lang="de-DE" altLang="de-DE" sz="1000" baseline="0" dirty="0"/>
              <a:t> Fragen sind </a:t>
            </a:r>
            <a:r>
              <a:rPr lang="de-DE" sz="1000" b="0" i="0" u="none" strike="noStrike" kern="1200" baseline="0" dirty="0">
                <a:solidFill>
                  <a:schemeClr val="tx1"/>
                </a:solidFill>
                <a:latin typeface="+mn-lt"/>
                <a:ea typeface="+mn-ea"/>
                <a:cs typeface="+mn-cs"/>
              </a:rPr>
              <a:t>so formuliert, dass auch Nichtfachkräfte (Beschäftigte, Beauftragte, eingewiesene Personen) sie verstehen und richtig beantworten bzw. eine relevante Gefährdung erkennen können. Um die Beantwortung zu erleichtern, werden zusätzlich manche Begriffe aus den Fragen erläutert.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4</a:t>
            </a:fld>
            <a:endParaRPr lang="de-DE" altLang="de-DE" dirty="0"/>
          </a:p>
        </p:txBody>
      </p:sp>
      <p:sp>
        <p:nvSpPr>
          <p:cNvPr id="3" name="Fußzeilenplatzhalter 2">
            <a:extLst>
              <a:ext uri="{FF2B5EF4-FFF2-40B4-BE49-F238E27FC236}">
                <a16:creationId xmlns:a16="http://schemas.microsoft.com/office/drawing/2014/main" id="{7A51D747-B67C-4D07-9368-678036C7C0AA}"/>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izenplatzhalter 2"/>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dirty="0"/>
              <a:t>Abhängig von der Beantwortung der Fragen wird ein </a:t>
            </a:r>
            <a:r>
              <a:rPr lang="de-DE" altLang="de-DE" sz="1000" b="1" dirty="0"/>
              <a:t>Ergebnistext</a:t>
            </a:r>
            <a:r>
              <a:rPr lang="de-DE" altLang="de-DE" sz="1000" dirty="0"/>
              <a:t> angezeigt. Fragen, die mit Später beantwortet sind, zählen im Ergebnistext als unbeantwortete Fragen, werden aber in der Tabelle nicht aufgeführt. Hier stehen nur die Fragen, die mit Nein beantwortet sind.</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000" b="0" i="0" u="none" strike="noStrike" kern="1200" baseline="0" dirty="0">
                <a:solidFill>
                  <a:schemeClr val="tx1"/>
                </a:solidFill>
                <a:latin typeface="+mn-lt"/>
                <a:ea typeface="+mn-ea"/>
                <a:cs typeface="+mn-cs"/>
              </a:rPr>
              <a:t>Das </a:t>
            </a:r>
            <a:r>
              <a:rPr lang="de-DE" sz="1000" b="1" i="0" u="none" strike="noStrike" kern="1200" baseline="0" dirty="0">
                <a:solidFill>
                  <a:schemeClr val="tx1"/>
                </a:solidFill>
                <a:latin typeface="+mn-lt"/>
                <a:ea typeface="+mn-ea"/>
                <a:cs typeface="+mn-cs"/>
              </a:rPr>
              <a:t>Datum</a:t>
            </a:r>
            <a:r>
              <a:rPr lang="de-DE" sz="1000" b="0" i="0" u="none" strike="noStrike" kern="1200" baseline="0" dirty="0">
                <a:solidFill>
                  <a:schemeClr val="tx1"/>
                </a:solidFill>
                <a:latin typeface="+mn-lt"/>
                <a:ea typeface="+mn-ea"/>
                <a:cs typeface="+mn-cs"/>
              </a:rPr>
              <a:t>, an dem die Gefährdungsbeurteilung im Programm dokumentiert wird, ist nicht zwangsläufig das Datum, an dem sie stattgefunden hat. Daher kann ein vergangenes Datum gesetzt werden.</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000" b="0" i="0" u="none" strike="noStrike" kern="1200" baseline="0" dirty="0">
                <a:solidFill>
                  <a:schemeClr val="tx1"/>
                </a:solidFill>
                <a:latin typeface="+mn-lt"/>
                <a:ea typeface="+mn-ea"/>
                <a:cs typeface="+mn-cs"/>
              </a:rPr>
              <a:t>Es wird unterschieden zwischen der Person des </a:t>
            </a:r>
            <a:r>
              <a:rPr lang="de-DE" sz="1000" b="1" i="0" u="none" strike="noStrike" kern="1200" baseline="0" dirty="0">
                <a:solidFill>
                  <a:schemeClr val="tx1"/>
                </a:solidFill>
                <a:latin typeface="+mn-lt"/>
                <a:ea typeface="+mn-ea"/>
                <a:cs typeface="+mn-cs"/>
              </a:rPr>
              <a:t>Beurteilers</a:t>
            </a:r>
            <a:r>
              <a:rPr lang="de-DE" sz="1000" b="0" i="0" u="none" strike="noStrike" kern="1200" baseline="0" dirty="0">
                <a:solidFill>
                  <a:schemeClr val="tx1"/>
                </a:solidFill>
                <a:latin typeface="+mn-lt"/>
                <a:ea typeface="+mn-ea"/>
                <a:cs typeface="+mn-cs"/>
              </a:rPr>
              <a:t> und der des </a:t>
            </a:r>
            <a:r>
              <a:rPr lang="de-DE" sz="1000" b="1" i="0" u="none" strike="noStrike" kern="1200" baseline="0" dirty="0">
                <a:solidFill>
                  <a:schemeClr val="tx1"/>
                </a:solidFill>
                <a:latin typeface="+mn-lt"/>
                <a:ea typeface="+mn-ea"/>
                <a:cs typeface="+mn-cs"/>
              </a:rPr>
              <a:t>letzten Bearbeiters</a:t>
            </a:r>
            <a:r>
              <a:rPr lang="de-DE" sz="1000" b="0" i="0" u="none" strike="noStrike" kern="1200" baseline="0" dirty="0">
                <a:solidFill>
                  <a:schemeClr val="tx1"/>
                </a:solidFill>
                <a:latin typeface="+mn-lt"/>
                <a:ea typeface="+mn-ea"/>
                <a:cs typeface="+mn-cs"/>
              </a:rPr>
              <a:t>, da es sich nicht generell um dieselbe Person handeln muss. Beurteiler sind fachlich geeignete Personen, die entscheiden, ob eine Gefährdung vorliegt (Ja oder Nein). Bearbeiter sind diejenigen, die die Informationen in den beiden Reitern Gefährdungsermittlung und Ergebnis und Maßnahmen dokumentieren. Der Eintrag des letzten Bearbeiters erfolgt automatisch vom Programm (Benutzername der Person, die in der Gefährdungsermittlung und in den Ergebnissen und Maßnahmen eine Änderung vornimmt).</a:t>
            </a:r>
            <a:br>
              <a:rPr lang="de-DE" sz="1000" b="0" i="0" u="none" strike="noStrike" kern="1200" baseline="0" dirty="0">
                <a:solidFill>
                  <a:schemeClr val="tx1"/>
                </a:solidFill>
                <a:latin typeface="+mn-lt"/>
                <a:ea typeface="+mn-ea"/>
                <a:cs typeface="+mn-cs"/>
              </a:rPr>
            </a:br>
            <a:endParaRPr lang="de-DE" altLang="de-DE" sz="1000" b="1" dirty="0"/>
          </a:p>
          <a:p>
            <a:pPr eaLnBrk="1" hangingPunct="1"/>
            <a:r>
              <a:rPr lang="de-DE" altLang="de-DE" sz="1000" b="1" dirty="0"/>
              <a:t>Gefährdung/Belastung/Mangel: </a:t>
            </a:r>
            <a:r>
              <a:rPr lang="de-DE" altLang="de-DE" sz="1000" dirty="0"/>
              <a:t>Der bereits vorhandene Eintrag kann beibehalten, geändert oder ergänzt werden.</a:t>
            </a:r>
            <a:endParaRPr lang="de-DE" altLang="de-DE" sz="1000" b="1" dirty="0"/>
          </a:p>
          <a:p>
            <a:pPr eaLnBrk="1" hangingPunct="1"/>
            <a:r>
              <a:rPr lang="de-DE" altLang="de-DE" sz="1000" b="1" dirty="0"/>
              <a:t>Risikobewertung vor Maßnahmenumsetzung:</a:t>
            </a:r>
            <a:r>
              <a:rPr lang="de-DE" altLang="de-DE" sz="1000" dirty="0"/>
              <a:t> Es besteht keine Pflicht </a:t>
            </a:r>
            <a:r>
              <a:rPr lang="de-DE" altLang="de-DE" sz="1000" kern="1200" dirty="0">
                <a:solidFill>
                  <a:schemeClr val="tx1"/>
                </a:solidFill>
                <a:latin typeface="+mn-lt"/>
                <a:ea typeface="+mn-ea"/>
                <a:cs typeface="+mn-cs"/>
              </a:rPr>
              <a:t>zur Risikobewertung (Bewertung der </a:t>
            </a:r>
            <a:r>
              <a:rPr lang="de-DE" sz="1000" kern="1200" dirty="0">
                <a:solidFill>
                  <a:schemeClr val="tx1"/>
                </a:solidFill>
                <a:latin typeface="+mn-lt"/>
                <a:ea typeface="+mn-ea"/>
                <a:cs typeface="+mn-cs"/>
              </a:rPr>
              <a:t>Eintrittswahrscheinlichkeit und Schadensschwere). Wenn eine Bewertung vorgenommen wird, </a:t>
            </a:r>
            <a:r>
              <a:rPr lang="de-DE" altLang="de-DE" sz="1000" kern="1200" dirty="0">
                <a:solidFill>
                  <a:schemeClr val="tx1"/>
                </a:solidFill>
                <a:latin typeface="+mn-lt"/>
                <a:ea typeface="+mn-ea"/>
                <a:cs typeface="+mn-cs"/>
              </a:rPr>
              <a:t>muss das verwendete Modell (z. B. Risikomatrix, Ampelfarben, Zahlenfolge) von allen einheitlich verwendet werden.</a:t>
            </a:r>
          </a:p>
          <a:p>
            <a:pPr eaLnBrk="1" hangingPunct="1"/>
            <a:r>
              <a:rPr lang="de-DE" altLang="de-DE" sz="1000" b="1" dirty="0"/>
              <a:t>Priorität der Umsetzung: </a:t>
            </a:r>
            <a:r>
              <a:rPr lang="de-DE" altLang="de-DE" sz="1000" dirty="0"/>
              <a:t>Die Priorität sollte sich aus dem Ergebnis der Risikobewertung herleiten, ist aber ebenso optional. Wird dieses Feld verwendet, ist ebenfalls eine konkrete Festlegung erforderlich, um die einheitliche Bewertung sicherzustellen.</a:t>
            </a:r>
          </a:p>
          <a:p>
            <a:pPr eaLnBrk="1" hangingPunct="1"/>
            <a:r>
              <a:rPr lang="de-DE" altLang="de-DE" sz="1000" b="1" dirty="0"/>
              <a:t>Maßnahmen:</a:t>
            </a:r>
            <a:r>
              <a:rPr lang="de-DE" altLang="de-DE" sz="1000" dirty="0"/>
              <a:t> Es können Maßnahmen selbst eingegeben oder aus den Lösungsvorschlägen übernommen und bei Bedarf angepasst werden.</a:t>
            </a:r>
          </a:p>
          <a:p>
            <a:pPr eaLnBrk="1" hangingPunct="1"/>
            <a:r>
              <a:rPr lang="de-DE" altLang="de-DE" sz="1000" b="1" dirty="0"/>
              <a:t>Freigabe:</a:t>
            </a:r>
            <a:r>
              <a:rPr lang="de-DE" altLang="de-DE" sz="1000" dirty="0"/>
              <a:t> Nicht immer können diejenigen, die mit der Gefährdungsbeurteilung betraut sind, über die Durchführung der erforderlichen, festgelegten Maßnahmen entscheiden. Hier kann vermerkt werden, ob die Umsetzung der Maßnahme genehmigt ist. Das Feld dient auch als ein Filterkriterium in der Maßnahmenverwaltung.</a:t>
            </a:r>
          </a:p>
          <a:p>
            <a:pPr eaLnBrk="1" hangingPunct="1"/>
            <a:r>
              <a:rPr lang="de-DE" altLang="de-DE" sz="1000" b="1" dirty="0"/>
              <a:t>Bemerkung zu Freigabe:</a:t>
            </a:r>
            <a:r>
              <a:rPr lang="de-DE" altLang="de-DE" sz="1000" dirty="0"/>
              <a:t> Hier kann eine Notiz zur Freigabe/Genehmigung der Maßnahme vermerkt werden (z. B. zum genehmigten Beschaffungsantrag).</a:t>
            </a:r>
          </a:p>
          <a:p>
            <a:pPr eaLnBrk="1" hangingPunct="1"/>
            <a:r>
              <a:rPr lang="de-DE" altLang="de-DE" sz="1000" b="1" dirty="0"/>
              <a:t>Umsetzung bis:</a:t>
            </a:r>
            <a:r>
              <a:rPr lang="de-DE" altLang="de-DE" sz="1000" dirty="0"/>
              <a:t> Termin, bis zu dem die Maßnahme umgesetzt werden soll.</a:t>
            </a:r>
          </a:p>
          <a:p>
            <a:pPr eaLnBrk="1" hangingPunct="1"/>
            <a:r>
              <a:rPr lang="de-DE" altLang="de-DE" sz="1000" b="1" dirty="0"/>
              <a:t>Umsetzung durch: </a:t>
            </a:r>
            <a:r>
              <a:rPr lang="de-DE" altLang="de-DE" sz="1000" dirty="0"/>
              <a:t>Benennung der/des Verantwortlichen für die Umsetzung. Hier sollte unbedingt eine einheitliche Form verwendet werden, um in der Maßnahmenverwaltung sauber danach filtern zu können.</a:t>
            </a:r>
          </a:p>
          <a:p>
            <a:pPr eaLnBrk="1" hangingPunct="1"/>
            <a:r>
              <a:rPr lang="de-DE" altLang="de-DE" sz="1000" b="1" dirty="0"/>
              <a:t>Bemerkung zu Umsetzung: </a:t>
            </a:r>
            <a:r>
              <a:rPr lang="de-DE" altLang="de-DE" sz="1000" dirty="0"/>
              <a:t>Sollten Notizen zum Stand der Umsetzung erforderlich sein, können sie hier vermerkt werden.</a:t>
            </a:r>
          </a:p>
          <a:p>
            <a:pPr eaLnBrk="1" hangingPunct="1"/>
            <a:r>
              <a:rPr lang="de-DE" altLang="de-DE" sz="1000" b="1" dirty="0"/>
              <a:t>Kontrolle am:</a:t>
            </a:r>
            <a:r>
              <a:rPr lang="de-DE" altLang="de-DE" sz="1000" dirty="0"/>
              <a:t> Termin, zu dem die Umsetzung der Maßnahme geprüft werden soll.</a:t>
            </a:r>
          </a:p>
          <a:p>
            <a:pPr eaLnBrk="1" hangingPunct="1"/>
            <a:r>
              <a:rPr lang="de-DE" altLang="de-DE" sz="1000" b="1" dirty="0"/>
              <a:t>Kontrolle durch:</a:t>
            </a:r>
            <a:r>
              <a:rPr lang="de-DE" altLang="de-DE" sz="1000" dirty="0"/>
              <a:t> Benennung der/des Verantwortlichen für die Kontrolle. Auch hier sollte unbedingt eine einheitliche Form verwendet werden, um in der Maßnahmenverwaltung sauber danach filtern zu können.</a:t>
            </a:r>
          </a:p>
          <a:p>
            <a:pPr eaLnBrk="1" hangingPunct="1"/>
            <a:r>
              <a:rPr lang="de-DE" altLang="de-DE" sz="1000" b="1" dirty="0"/>
              <a:t>Risikobewertung nach Maßnahmenumsetzung:</a:t>
            </a:r>
            <a:r>
              <a:rPr lang="de-DE" altLang="de-DE" sz="1000" dirty="0"/>
              <a:t> Nach erfolgter Umsetzung wird die Wirksamkeit der Maßnahme(n) geprüft und das Risiko kann neu bewertet werden: Auf welche „Stufe“ hat sich das Risiko reduziert? Bei etlichen Gefährdungen/Mängeln kann man diese Bewertung bereits durchführen, bevor die Maßnahme umgesetzt wurde. Bei anderen Gefährdungen kann die Wirksamkeit der Maßnahme erst nach der Umsetzung beurteilt werden.</a:t>
            </a:r>
          </a:p>
          <a:p>
            <a:pPr eaLnBrk="1" hangingPunct="1"/>
            <a:r>
              <a:rPr lang="de-DE" altLang="de-DE" sz="1000" b="1" dirty="0"/>
              <a:t>Akzeptiertes Restrisiko: </a:t>
            </a:r>
            <a:r>
              <a:rPr lang="de-DE" altLang="de-DE" sz="1000" dirty="0"/>
              <a:t>Manche Gefährdungen (z. B. Lärm, Vibrationen) können nicht komplett beseitigt werden, es sei denn, die Arbeit wird eingestellt. Sie können nur vermindert werden. Wenn die noch bestehende Gefährdung als akzeptabel bewertet wurde, kann das über diese Kategorie gekennzeichnet werden. Der Haken dient auch als ein Filterkriterium in der Maßnahmenverwaltung (standardmäßig werden</a:t>
            </a:r>
            <a:r>
              <a:rPr lang="de-DE" altLang="de-DE" sz="1000" baseline="0" dirty="0"/>
              <a:t> dort</a:t>
            </a:r>
            <a:r>
              <a:rPr lang="de-DE" altLang="de-DE" sz="1000" dirty="0"/>
              <a:t> alle „akzeptierten“ Gefährdungen ausgeblendet, da an diesen zum aktuellen Beurteilungszeitpunkt nichts geändert werden kann). </a:t>
            </a:r>
          </a:p>
          <a:p>
            <a:pPr eaLnBrk="1" hangingPunct="1"/>
            <a:r>
              <a:rPr lang="de-DE" altLang="de-DE" sz="1000" b="1" dirty="0"/>
              <a:t>Freies Filterkriterium für Maßnahmenverwaltung:</a:t>
            </a:r>
            <a:r>
              <a:rPr lang="de-DE" altLang="de-DE" sz="1000" dirty="0"/>
              <a:t> Dieses Feld bietet die Möglichkeit, einen oder mehrere Begriffe einzugeben, die weder in den Stammdaten noch in den hier beschriebenen Kategorien zu finden sind, um anschließend in der Maßnahmenverwaltung danach zu filtern. Beispielsweise könnten alle Maßnahmen, die im Arbeitsschutzausschuss zu besprechen sind, den Eintrag ASA erhalten.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5</a:t>
            </a:fld>
            <a:endParaRPr lang="de-DE" altLang="de-DE" dirty="0"/>
          </a:p>
        </p:txBody>
      </p:sp>
      <p:sp>
        <p:nvSpPr>
          <p:cNvPr id="3" name="Fußzeilenplatzhalter 2">
            <a:extLst>
              <a:ext uri="{FF2B5EF4-FFF2-40B4-BE49-F238E27FC236}">
                <a16:creationId xmlns:a16="http://schemas.microsoft.com/office/drawing/2014/main" id="{51C657EF-F7BD-4F0A-926B-B9E6030D5B38}"/>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izenplatzhalter 2"/>
          <p:cNvSpPr>
            <a:spLocks noGrp="1"/>
          </p:cNvSpPr>
          <p:nvPr>
            <p:ph type="body" idx="1"/>
          </p:nvPr>
        </p:nvSpPr>
        <p:spPr>
          <a:noFill/>
        </p:spPr>
        <p:txBody>
          <a:bodyPr/>
          <a:lstStyle/>
          <a:p>
            <a:pPr eaLnBrk="1" hangingPunct="1"/>
            <a:endParaRPr lang="de-DE" altLang="de-DE"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6</a:t>
            </a:fld>
            <a:endParaRPr lang="de-DE" altLang="de-DE" dirty="0"/>
          </a:p>
        </p:txBody>
      </p:sp>
      <p:sp>
        <p:nvSpPr>
          <p:cNvPr id="3" name="Fußzeilenplatzhalter 2">
            <a:extLst>
              <a:ext uri="{FF2B5EF4-FFF2-40B4-BE49-F238E27FC236}">
                <a16:creationId xmlns:a16="http://schemas.microsoft.com/office/drawing/2014/main" id="{ECF0B2A8-1EAA-4CF7-A115-6523E7B3F557}"/>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Folienbildplatzhalter 1"/>
          <p:cNvSpPr>
            <a:spLocks noGrp="1" noRot="1" noChangeAspect="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izenplatzhalter 2"/>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dirty="0"/>
              <a:t>Bei der Abfrage</a:t>
            </a:r>
            <a:r>
              <a:rPr lang="de-DE" altLang="de-DE" sz="1000" baseline="0" dirty="0"/>
              <a:t> für eine Organisationseinheit müssen Sie auswählen, ob nur direkte oder auch in der Unterstruktur enthalten</a:t>
            </a:r>
            <a:r>
              <a:rPr lang="de-DE" altLang="de-DE" sz="1000" dirty="0">
                <a:solidFill>
                  <a:schemeClr val="tx1"/>
                </a:solidFill>
              </a:rPr>
              <a:t>e Arbeitsplaner einbezogen werden sollen.</a:t>
            </a:r>
            <a:endParaRPr lang="de-DE" altLang="de-DE" sz="1000" dirty="0"/>
          </a:p>
          <a:p>
            <a:pPr eaLnBrk="1" hangingPunct="1"/>
            <a:r>
              <a:rPr lang="de-DE" altLang="de-DE" sz="1000" dirty="0"/>
              <a:t>Bearbeitungsstände von Ordnern</a:t>
            </a:r>
            <a:r>
              <a:rPr lang="de-DE" altLang="de-DE" sz="1000" baseline="0" dirty="0"/>
              <a:t> </a:t>
            </a:r>
            <a:r>
              <a:rPr lang="de-DE" altLang="de-DE" sz="1000" dirty="0"/>
              <a:t>können nur von Ordnern abgefragt werden, die direkt unter einem Arbeitsplaner liegen.</a:t>
            </a:r>
          </a:p>
          <a:p>
            <a:pPr marL="171450" indent="-171450" eaLnBrk="1" hangingPunct="1">
              <a:spcBef>
                <a:spcPts val="432"/>
              </a:spcBef>
              <a:buFont typeface="Arial" panose="020B0604020202020204" pitchFamily="34" charset="0"/>
              <a:buChar char="•"/>
            </a:pPr>
            <a:r>
              <a:rPr lang="de-DE" altLang="de-DE" sz="1000" dirty="0">
                <a:solidFill>
                  <a:srgbClr val="000000"/>
                </a:solidFill>
              </a:rPr>
              <a:t> </a:t>
            </a:r>
            <a:r>
              <a:rPr lang="de-DE" altLang="de-DE" sz="1000" dirty="0"/>
              <a:t>unbearbeitet: zu </a:t>
            </a:r>
            <a:r>
              <a:rPr lang="de-DE" altLang="de-DE" sz="1000" baseline="0" dirty="0"/>
              <a:t>keiner Frage ist ein Haken bei Ja, Nein oder Später gesetzt</a:t>
            </a:r>
          </a:p>
          <a:p>
            <a:pPr marL="171450" indent="-171450" eaLnBrk="1" hangingPunct="1">
              <a:spcBef>
                <a:spcPts val="432"/>
              </a:spcBef>
              <a:buFont typeface="Arial" panose="020B0604020202020204" pitchFamily="34" charset="0"/>
              <a:buChar char="•"/>
            </a:pPr>
            <a:r>
              <a:rPr lang="de-DE" altLang="de-DE" sz="1000" dirty="0">
                <a:solidFill>
                  <a:srgbClr val="000000"/>
                </a:solidFill>
              </a:rPr>
              <a:t> </a:t>
            </a:r>
            <a:r>
              <a:rPr lang="de-DE" altLang="de-DE" sz="1000" dirty="0">
                <a:solidFill>
                  <a:srgbClr val="000000"/>
                </a:solidFill>
                <a:sym typeface="Wingdings 3" pitchFamily="18" charset="2"/>
              </a:rPr>
              <a:t>teilweise</a:t>
            </a:r>
            <a:r>
              <a:rPr lang="de-DE" altLang="de-DE" sz="1000" baseline="0" dirty="0">
                <a:solidFill>
                  <a:srgbClr val="000000"/>
                </a:solidFill>
                <a:sym typeface="Wingdings 3" pitchFamily="18" charset="2"/>
              </a:rPr>
              <a:t> </a:t>
            </a:r>
            <a:r>
              <a:rPr lang="de-DE" altLang="de-DE" sz="1000" dirty="0"/>
              <a:t>bearbeitet: in mindestens</a:t>
            </a:r>
            <a:r>
              <a:rPr lang="de-DE" altLang="de-DE" sz="1000" baseline="0" dirty="0"/>
              <a:t> einer Frage ist kein Haken oder ein Haken bei Später gesetzt</a:t>
            </a:r>
          </a:p>
          <a:p>
            <a:pPr marL="171450" indent="-171450" eaLnBrk="1" hangingPunct="1">
              <a:spcBef>
                <a:spcPts val="432"/>
              </a:spcBef>
              <a:buFont typeface="Arial" panose="020B0604020202020204" pitchFamily="34" charset="0"/>
              <a:buChar char="•"/>
            </a:pPr>
            <a:r>
              <a:rPr lang="de-DE" altLang="de-DE" sz="1000" dirty="0">
                <a:solidFill>
                  <a:srgbClr val="000000"/>
                </a:solidFill>
              </a:rPr>
              <a:t> </a:t>
            </a:r>
            <a:r>
              <a:rPr lang="de-DE" altLang="de-DE" sz="1000" baseline="0" dirty="0"/>
              <a:t>vollständig bearbeitet ohne Gefährdung: alle Fragen sind mit Ja beantwortet</a:t>
            </a:r>
          </a:p>
          <a:p>
            <a:pPr marL="171450" indent="-171450" eaLnBrk="1" hangingPunct="1">
              <a:spcBef>
                <a:spcPts val="432"/>
              </a:spcBef>
              <a:buFont typeface="Arial" panose="020B0604020202020204" pitchFamily="34" charset="0"/>
              <a:buChar char="•"/>
            </a:pPr>
            <a:r>
              <a:rPr lang="de-DE" altLang="de-DE" sz="1000" dirty="0">
                <a:solidFill>
                  <a:srgbClr val="000000"/>
                </a:solidFill>
              </a:rPr>
              <a:t> </a:t>
            </a:r>
            <a:r>
              <a:rPr lang="de-DE" altLang="de-DE" sz="1000" baseline="0" dirty="0"/>
              <a:t>vollständig bearbeitet mit Gefährdung: alle Fragen sind mit Ja oder Nein beantwortet; </a:t>
            </a:r>
            <a:r>
              <a:rPr lang="de-DE" altLang="de-DE" sz="1000" dirty="0"/>
              <a:t>in mindestens</a:t>
            </a:r>
            <a:r>
              <a:rPr lang="de-DE" altLang="de-DE" sz="1000" baseline="0" dirty="0"/>
              <a:t> einer Frage ist ein Haken bei Nein gesetzt</a:t>
            </a:r>
            <a:br>
              <a:rPr lang="de-DE" altLang="de-DE" sz="1000" baseline="0" dirty="0"/>
            </a:br>
            <a:endParaRPr lang="de-DE" altLang="de-DE" sz="1000" dirty="0"/>
          </a:p>
          <a:p>
            <a:pPr eaLnBrk="1" hangingPunct="1"/>
            <a:r>
              <a:rPr lang="de-DE" altLang="de-DE" sz="1000" i="1" baseline="0" dirty="0">
                <a:solidFill>
                  <a:schemeClr val="bg1">
                    <a:lumMod val="50000"/>
                  </a:schemeClr>
                </a:solidFill>
              </a:rPr>
              <a:t>Fragen Lesende Arbeitsplaner den Bearbeitungsstand von Organisationseinheiten ab, sollten nur die Ergebnisse des Arbeitsplaners bzw. der Arbeitsplaner angezeigt werden, für den/die eine Berechtigung besteht. Aber es werden alle Ergebnisse angezeigt.</a:t>
            </a:r>
            <a:endParaRPr lang="de-DE" altLang="de-DE" sz="1000" baseline="0" dirty="0"/>
          </a:p>
          <a:p>
            <a:pPr eaLnBrk="1" hangingPunct="1"/>
            <a:r>
              <a:rPr lang="de-DE" altLang="de-DE" sz="1000" b="0" i="1" kern="1200" baseline="0" dirty="0">
                <a:solidFill>
                  <a:schemeClr val="bg1">
                    <a:lumMod val="50000"/>
                  </a:schemeClr>
                </a:solidFill>
                <a:effectLst/>
                <a:latin typeface="+mn-lt"/>
                <a:ea typeface="+mn-ea"/>
                <a:cs typeface="+mn-cs"/>
              </a:rPr>
              <a:t>Markieren Sie im </a:t>
            </a:r>
            <a:r>
              <a:rPr lang="de-DE" altLang="de-DE" sz="1000" b="0" i="1" kern="1200" dirty="0">
                <a:solidFill>
                  <a:schemeClr val="bg1">
                    <a:lumMod val="50000"/>
                  </a:schemeClr>
                </a:solidFill>
                <a:effectLst/>
                <a:latin typeface="+mn-lt"/>
                <a:ea typeface="+mn-ea"/>
                <a:cs typeface="+mn-cs"/>
              </a:rPr>
              <a:t>Dokumentationsarchiv </a:t>
            </a:r>
            <a:r>
              <a:rPr lang="de-DE" altLang="de-DE" sz="1000" b="0" i="1" kern="1200" baseline="0" dirty="0">
                <a:solidFill>
                  <a:schemeClr val="bg1">
                    <a:lumMod val="50000"/>
                  </a:schemeClr>
                </a:solidFill>
                <a:effectLst/>
                <a:latin typeface="+mn-lt"/>
                <a:ea typeface="+mn-ea"/>
                <a:cs typeface="+mn-cs"/>
              </a:rPr>
              <a:t>eine Organisationseinheit oder einen Arbeitsplaner ohne Zeitstempel, werden die addierten Zahlen angezeigt; das ist falsch. Arbeitsplaner mit Zeitstempel und Ordner mit Zeitstempel enthalten den Stand der Gefährdungsbeurteilung zu unterschiedlichen Zeiten. Diese können nicht zusammengezählt werden.</a:t>
            </a:r>
            <a:endParaRPr lang="de-DE" altLang="de-DE" sz="100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7</a:t>
            </a:fld>
            <a:endParaRPr lang="de-DE" altLang="de-DE" dirty="0"/>
          </a:p>
        </p:txBody>
      </p:sp>
      <p:sp>
        <p:nvSpPr>
          <p:cNvPr id="3" name="Fußzeilenplatzhalter 2">
            <a:extLst>
              <a:ext uri="{FF2B5EF4-FFF2-40B4-BE49-F238E27FC236}">
                <a16:creationId xmlns:a16="http://schemas.microsoft.com/office/drawing/2014/main" id="{42668162-F20C-4CF4-A15E-E82713A8D7BF}"/>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izenplatzhalter 2"/>
          <p:cNvSpPr>
            <a:spLocks noGrp="1"/>
          </p:cNvSpPr>
          <p:nvPr>
            <p:ph type="body" idx="1"/>
          </p:nvPr>
        </p:nvSpPr>
        <p:spPr>
          <a:noFill/>
        </p:spPr>
        <p:txBody>
          <a:bodyPr/>
          <a:lstStyle/>
          <a:p>
            <a:pPr marL="0" indent="0" eaLnBrk="1" hangingPunct="1">
              <a:buFontTx/>
              <a:buNone/>
            </a:pPr>
            <a:r>
              <a:rPr lang="de-DE" altLang="de-DE" sz="1000" b="0" i="1" kern="1200" dirty="0">
                <a:solidFill>
                  <a:schemeClr val="bg1">
                    <a:lumMod val="50000"/>
                  </a:schemeClr>
                </a:solidFill>
                <a:effectLst/>
                <a:latin typeface="+mn-lt"/>
                <a:ea typeface="+mn-ea"/>
                <a:cs typeface="+mn-cs"/>
              </a:rPr>
              <a:t>Im Dokumentationsarchiv werden beim Aufrufen</a:t>
            </a:r>
            <a:r>
              <a:rPr lang="de-DE" altLang="de-DE" sz="1000" b="0" i="1" kern="1200" baseline="0" dirty="0">
                <a:solidFill>
                  <a:schemeClr val="bg1">
                    <a:lumMod val="50000"/>
                  </a:schemeClr>
                </a:solidFill>
                <a:effectLst/>
                <a:latin typeface="+mn-lt"/>
                <a:ea typeface="+mn-ea"/>
                <a:cs typeface="+mn-cs"/>
              </a:rPr>
              <a:t> der Maßnahmenverwaltung für einen Arbeitsplaner mit Zeitstempel keine Treffer  (= Ergebnisse) angezeigt. </a:t>
            </a:r>
          </a:p>
          <a:p>
            <a:pPr marL="0" indent="0" eaLnBrk="1" hangingPunct="1">
              <a:buFontTx/>
              <a:buNone/>
            </a:pPr>
            <a:r>
              <a:rPr lang="de-DE" altLang="de-DE" sz="1000" b="0" i="1" kern="1200" baseline="0" dirty="0">
                <a:solidFill>
                  <a:schemeClr val="bg1">
                    <a:lumMod val="50000"/>
                  </a:schemeClr>
                </a:solidFill>
                <a:effectLst/>
                <a:latin typeface="+mn-lt"/>
                <a:ea typeface="+mn-ea"/>
                <a:cs typeface="+mn-cs"/>
              </a:rPr>
              <a:t>Für eine Organisationseinheit und einen Arbeitsplaner ohne Zeitstempel werden nur Treffer angezeigt, wenn darunter Ordner mit Zeitstempel vorhanden sind. Dass diese Treffer addiert und direkt an der Organisationseinheit oder dem Arbeitsplaner angezeigt werden, ist falsch. Ordner mit Zeitstempel enthalten den Stand der Gefährdungsbeurteilung zu unterschiedlichen Zeiten. Diese können nicht zusammengezählt werden.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8</a:t>
            </a:fld>
            <a:endParaRPr lang="de-DE" altLang="de-DE" dirty="0"/>
          </a:p>
        </p:txBody>
      </p:sp>
      <p:sp>
        <p:nvSpPr>
          <p:cNvPr id="3" name="Fußzeilenplatzhalter 2">
            <a:extLst>
              <a:ext uri="{FF2B5EF4-FFF2-40B4-BE49-F238E27FC236}">
                <a16:creationId xmlns:a16="http://schemas.microsoft.com/office/drawing/2014/main" id="{8D5574AE-D137-4F09-BC4E-38017F68953D}"/>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izenplatzhalter 2"/>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dirty="0">
                <a:solidFill>
                  <a:srgbClr val="000000"/>
                </a:solidFill>
              </a:rPr>
              <a:t>Zwei Filter</a:t>
            </a:r>
            <a:r>
              <a:rPr lang="de-DE" altLang="de-DE" sz="1000" baseline="0" dirty="0">
                <a:solidFill>
                  <a:srgbClr val="000000"/>
                </a:solidFill>
              </a:rPr>
              <a:t> sind generell voreingestellt: Freigabe und Akzeptiertes Restrisiko. Somit werden in der Standardeinstellung der Maßnahmenverwaltung alle Gefährdungen/Maßnahmen mit und ohne Freigabe (Genehmigung) angezeigt. Dagegen werden keine Gefährdungen angezeigt, bei denen </a:t>
            </a:r>
            <a:r>
              <a:rPr lang="de-DE" altLang="de-DE" sz="1000" dirty="0"/>
              <a:t>die noch bestehende Gefährdung als „akzeptiertes Restrisiko“ bewertet wurde, da an diesen zum aktuellen Beurteilungszeitpunkt nichts geändert werden kann.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9</a:t>
            </a:fld>
            <a:endParaRPr lang="de-DE" altLang="de-DE" dirty="0"/>
          </a:p>
        </p:txBody>
      </p:sp>
      <p:sp>
        <p:nvSpPr>
          <p:cNvPr id="3" name="Fußzeilenplatzhalter 2">
            <a:extLst>
              <a:ext uri="{FF2B5EF4-FFF2-40B4-BE49-F238E27FC236}">
                <a16:creationId xmlns:a16="http://schemas.microsoft.com/office/drawing/2014/main" id="{D0B6F673-F9DB-4A96-A6F4-D031706EE9FC}"/>
              </a:ext>
            </a:extLst>
          </p:cNvPr>
          <p:cNvSpPr>
            <a:spLocks noGrp="1"/>
          </p:cNvSpPr>
          <p:nvPr>
            <p:ph type="ftr" sz="quarter" idx="4"/>
          </p:nvPr>
        </p:nvSpPr>
        <p:spPr/>
        <p:txBody>
          <a:bodyPr/>
          <a:lstStyle/>
          <a:p>
            <a:pPr>
              <a:defRPr/>
            </a:pPr>
            <a:r>
              <a:rPr lang="de-DE" altLang="de-DE"/>
              <a:t>BAUSTEIN 4 ▪ Benutzerrolle: Lesende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4" name="Picture 21" descr="02-DGUV PPT_Fuß-Folgeseite_3zu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600" y="6581775"/>
            <a:ext cx="9923199"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4"/>
          <p:cNvSpPr txBox="1">
            <a:spLocks noChangeArrowheads="1"/>
          </p:cNvSpPr>
          <p:nvPr userDrawn="1"/>
        </p:nvSpPr>
        <p:spPr bwMode="auto">
          <a:xfrm>
            <a:off x="478103" y="6565900"/>
            <a:ext cx="884369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charset="0"/>
              </a:defRPr>
            </a:lvl1pPr>
            <a:lvl2pPr marL="1274763" indent="-285750">
              <a:defRPr>
                <a:solidFill>
                  <a:schemeClr val="tx1"/>
                </a:solidFill>
                <a:latin typeface="Arial" charset="0"/>
              </a:defRPr>
            </a:lvl2pPr>
            <a:lvl3pPr marL="1682750" indent="-228600">
              <a:defRPr>
                <a:solidFill>
                  <a:schemeClr val="tx1"/>
                </a:solidFill>
                <a:latin typeface="Arial" charset="0"/>
              </a:defRPr>
            </a:lvl3pPr>
            <a:lvl4pPr marL="2090738" indent="-228600">
              <a:defRPr>
                <a:solidFill>
                  <a:schemeClr val="tx1"/>
                </a:solidFill>
                <a:latin typeface="Arial" charset="0"/>
              </a:defRPr>
            </a:lvl4pPr>
            <a:lvl5pPr marL="2498725" indent="-228600">
              <a:defRPr>
                <a:solidFill>
                  <a:schemeClr val="tx1"/>
                </a:solidFill>
                <a:latin typeface="Arial" charset="0"/>
              </a:defRPr>
            </a:lvl5pPr>
            <a:lvl6pPr marL="2955925" indent="-228600" fontAlgn="base">
              <a:spcBef>
                <a:spcPct val="0"/>
              </a:spcBef>
              <a:spcAft>
                <a:spcPct val="0"/>
              </a:spcAft>
              <a:defRPr>
                <a:solidFill>
                  <a:schemeClr val="tx1"/>
                </a:solidFill>
                <a:latin typeface="Arial" charset="0"/>
              </a:defRPr>
            </a:lvl6pPr>
            <a:lvl7pPr marL="3413125" indent="-228600" fontAlgn="base">
              <a:spcBef>
                <a:spcPct val="0"/>
              </a:spcBef>
              <a:spcAft>
                <a:spcPct val="0"/>
              </a:spcAft>
              <a:defRPr>
                <a:solidFill>
                  <a:schemeClr val="tx1"/>
                </a:solidFill>
                <a:latin typeface="Arial" charset="0"/>
              </a:defRPr>
            </a:lvl7pPr>
            <a:lvl8pPr marL="3870325" indent="-228600" fontAlgn="base">
              <a:spcBef>
                <a:spcPct val="0"/>
              </a:spcBef>
              <a:spcAft>
                <a:spcPct val="0"/>
              </a:spcAft>
              <a:defRPr>
                <a:solidFill>
                  <a:schemeClr val="tx1"/>
                </a:solidFill>
                <a:latin typeface="Arial" charset="0"/>
              </a:defRPr>
            </a:lvl8pPr>
            <a:lvl9pPr marL="4327525" indent="-228600" fontAlgn="base">
              <a:spcBef>
                <a:spcPct val="0"/>
              </a:spcBef>
              <a:spcAft>
                <a:spcPct val="0"/>
              </a:spcAft>
              <a:defRPr>
                <a:solidFill>
                  <a:schemeClr val="tx1"/>
                </a:solidFill>
                <a:latin typeface="Arial" charset="0"/>
              </a:defRPr>
            </a:lvl9pPr>
          </a:lstStyle>
          <a:p>
            <a:pPr defTabSz="896938">
              <a:tabLst>
                <a:tab pos="541338" algn="l"/>
              </a:tabLst>
              <a:defRPr/>
            </a:pPr>
            <a:fld id="{0CA60BAA-6C6C-44F0-AA34-9F6378A3CAC5}" type="slidenum">
              <a:rPr lang="de-DE" altLang="de-DE" sz="1000" smtClean="0">
                <a:solidFill>
                  <a:schemeClr val="bg1"/>
                </a:solidFill>
              </a:rPr>
              <a:pPr defTabSz="896938">
                <a:tabLst>
                  <a:tab pos="541338" algn="l"/>
                </a:tabLst>
                <a:defRPr/>
              </a:pPr>
              <a:t>‹Nr.›</a:t>
            </a:fld>
            <a:r>
              <a:rPr lang="de-DE" altLang="de-DE" sz="1000" dirty="0">
                <a:solidFill>
                  <a:schemeClr val="bg1"/>
                </a:solidFill>
              </a:rPr>
              <a:t>	Unfallversicherung Bund und Bahn | Handlungshilfe 4.0           B</a:t>
            </a:r>
            <a:r>
              <a:rPr lang="de-DE" altLang="de-DE" sz="800" b="1" dirty="0">
                <a:solidFill>
                  <a:schemeClr val="bg1"/>
                </a:solidFill>
              </a:rPr>
              <a:t>AUSTEIN</a:t>
            </a:r>
            <a:r>
              <a:rPr lang="de-DE" altLang="de-DE" sz="1000" dirty="0">
                <a:solidFill>
                  <a:schemeClr val="bg1"/>
                </a:solidFill>
              </a:rPr>
              <a:t> 4 ▪ Benutzerrolle: Lesende		            	</a:t>
            </a:r>
            <a:r>
              <a:rPr lang="de-DE" altLang="de-DE" sz="1000" baseline="0" dirty="0">
                <a:solidFill>
                  <a:schemeClr val="bg1"/>
                </a:solidFill>
              </a:rPr>
              <a:t>       </a:t>
            </a:r>
            <a:r>
              <a:rPr lang="de-DE" altLang="de-DE" sz="1000" dirty="0">
                <a:solidFill>
                  <a:schemeClr val="bg1"/>
                </a:solidFill>
              </a:rPr>
              <a:t>04/2024</a:t>
            </a:r>
          </a:p>
        </p:txBody>
      </p:sp>
      <p:sp>
        <p:nvSpPr>
          <p:cNvPr id="2" name="Titel 1"/>
          <p:cNvSpPr>
            <a:spLocks noGrp="1"/>
          </p:cNvSpPr>
          <p:nvPr>
            <p:ph type="title"/>
          </p:nvPr>
        </p:nvSpPr>
        <p:spPr/>
        <p:txBody>
          <a:bodyPr rtlCol="0">
            <a:noAutofit/>
          </a:bodyPr>
          <a:lstStyle>
            <a:lvl1pPr algn="l">
              <a:defRPr lang="de-DE"/>
            </a:lvl1pPr>
          </a:lstStyle>
          <a:p>
            <a:pPr lvl="0"/>
            <a:r>
              <a:rPr lang="de-DE"/>
              <a:t>Titelmasterformat durch Klicken bearbeiten</a:t>
            </a:r>
            <a:endParaRPr lang="de-DE" dirty="0"/>
          </a:p>
        </p:txBody>
      </p:sp>
      <p:sp>
        <p:nvSpPr>
          <p:cNvPr id="3" name="Inhaltsplatzhalter 2"/>
          <p:cNvSpPr>
            <a:spLocks noGrp="1"/>
          </p:cNvSpPr>
          <p:nvPr>
            <p:ph idx="1"/>
          </p:nvPr>
        </p:nvSpPr>
        <p:spPr>
          <a:xfrm>
            <a:off x="506506" y="1628800"/>
            <a:ext cx="8915400" cy="4525963"/>
          </a:xfrm>
        </p:spPr>
        <p:txBody>
          <a:bodyPr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7"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881938" y="169863"/>
            <a:ext cx="463550"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533612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95300" y="620714"/>
            <a:ext cx="7500012"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Titelmasterformat durch Klicken bearbeiten</a:t>
            </a:r>
          </a:p>
        </p:txBody>
      </p:sp>
      <p:sp>
        <p:nvSpPr>
          <p:cNvPr id="1027" name="Textplatzhalter 2"/>
          <p:cNvSpPr>
            <a:spLocks noGrp="1"/>
          </p:cNvSpPr>
          <p:nvPr>
            <p:ph type="body" idx="1"/>
          </p:nvPr>
        </p:nvSpPr>
        <p:spPr bwMode="auto">
          <a:xfrm>
            <a:off x="507340" y="1628775"/>
            <a:ext cx="8903361" cy="44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Tree>
  </p:cSld>
  <p:clrMap bg1="lt1" tx1="dk1" bg2="lt2" tx2="dk2" accent1="accent1" accent2="accent2" accent3="accent3" accent4="accent4" accent5="accent5" accent6="accent6" hlink="hlink" folHlink="folHlink"/>
  <p:sldLayoutIdLst>
    <p:sldLayoutId id="2147483734" r:id="rId1"/>
  </p:sldLayoutIdLst>
  <p:txStyles>
    <p:titleStyle>
      <a:lvl1pPr algn="ctr" rtl="0" eaLnBrk="0" fontAlgn="base" hangingPunct="0">
        <a:spcBef>
          <a:spcPct val="0"/>
        </a:spcBef>
        <a:spcAft>
          <a:spcPct val="0"/>
        </a:spcAft>
        <a:defRPr lang="de-DE" sz="2400" b="1" kern="1200">
          <a:solidFill>
            <a:srgbClr val="1B367A"/>
          </a:solidFill>
          <a:latin typeface="+mj-lt"/>
          <a:ea typeface="+mj-ea"/>
          <a:cs typeface="+mj-cs"/>
        </a:defRPr>
      </a:lvl1pPr>
      <a:lvl2pPr algn="ctr" rtl="0" eaLnBrk="0" fontAlgn="base" hangingPunct="0">
        <a:spcBef>
          <a:spcPct val="0"/>
        </a:spcBef>
        <a:spcAft>
          <a:spcPct val="0"/>
        </a:spcAft>
        <a:defRPr sz="2400" b="1">
          <a:solidFill>
            <a:srgbClr val="1B367A"/>
          </a:solidFill>
          <a:latin typeface="Arial" charset="0"/>
          <a:cs typeface="Arial" charset="0"/>
        </a:defRPr>
      </a:lvl2pPr>
      <a:lvl3pPr algn="ctr" rtl="0" eaLnBrk="0" fontAlgn="base" hangingPunct="0">
        <a:spcBef>
          <a:spcPct val="0"/>
        </a:spcBef>
        <a:spcAft>
          <a:spcPct val="0"/>
        </a:spcAft>
        <a:defRPr sz="2400" b="1">
          <a:solidFill>
            <a:srgbClr val="1B367A"/>
          </a:solidFill>
          <a:latin typeface="Arial" charset="0"/>
          <a:cs typeface="Arial" charset="0"/>
        </a:defRPr>
      </a:lvl3pPr>
      <a:lvl4pPr algn="ctr" rtl="0" eaLnBrk="0" fontAlgn="base" hangingPunct="0">
        <a:spcBef>
          <a:spcPct val="0"/>
        </a:spcBef>
        <a:spcAft>
          <a:spcPct val="0"/>
        </a:spcAft>
        <a:defRPr sz="2400" b="1">
          <a:solidFill>
            <a:srgbClr val="1B367A"/>
          </a:solidFill>
          <a:latin typeface="Arial" charset="0"/>
          <a:cs typeface="Arial" charset="0"/>
        </a:defRPr>
      </a:lvl4pPr>
      <a:lvl5pPr algn="ctr" rtl="0" eaLnBrk="0" fontAlgn="base" hangingPunct="0">
        <a:spcBef>
          <a:spcPct val="0"/>
        </a:spcBef>
        <a:spcAft>
          <a:spcPct val="0"/>
        </a:spcAft>
        <a:defRPr sz="2400" b="1">
          <a:solidFill>
            <a:srgbClr val="1B367A"/>
          </a:solidFill>
          <a:latin typeface="Arial" charset="0"/>
          <a:cs typeface="Arial" charset="0"/>
        </a:defRPr>
      </a:lvl5pPr>
      <a:lvl6pPr marL="457200" algn="ctr" rtl="0" fontAlgn="base">
        <a:spcBef>
          <a:spcPct val="0"/>
        </a:spcBef>
        <a:spcAft>
          <a:spcPct val="0"/>
        </a:spcAft>
        <a:defRPr sz="2400" b="1">
          <a:solidFill>
            <a:srgbClr val="1B367A"/>
          </a:solidFill>
          <a:latin typeface="Arial" charset="0"/>
          <a:cs typeface="Arial" charset="0"/>
        </a:defRPr>
      </a:lvl6pPr>
      <a:lvl7pPr marL="914400" algn="ctr" rtl="0" fontAlgn="base">
        <a:spcBef>
          <a:spcPct val="0"/>
        </a:spcBef>
        <a:spcAft>
          <a:spcPct val="0"/>
        </a:spcAft>
        <a:defRPr sz="2400" b="1">
          <a:solidFill>
            <a:srgbClr val="1B367A"/>
          </a:solidFill>
          <a:latin typeface="Arial" charset="0"/>
          <a:cs typeface="Arial" charset="0"/>
        </a:defRPr>
      </a:lvl7pPr>
      <a:lvl8pPr marL="1371600" algn="ctr" rtl="0" fontAlgn="base">
        <a:spcBef>
          <a:spcPct val="0"/>
        </a:spcBef>
        <a:spcAft>
          <a:spcPct val="0"/>
        </a:spcAft>
        <a:defRPr sz="2400" b="1">
          <a:solidFill>
            <a:srgbClr val="1B367A"/>
          </a:solidFill>
          <a:latin typeface="Arial" charset="0"/>
          <a:cs typeface="Arial" charset="0"/>
        </a:defRPr>
      </a:lvl8pPr>
      <a:lvl9pPr marL="1828800" algn="ctr" rtl="0" fontAlgn="base">
        <a:spcBef>
          <a:spcPct val="0"/>
        </a:spcBef>
        <a:spcAft>
          <a:spcPct val="0"/>
        </a:spcAft>
        <a:defRPr sz="2400" b="1">
          <a:solidFill>
            <a:srgbClr val="1B367A"/>
          </a:solidFill>
          <a:latin typeface="Arial" charset="0"/>
          <a:cs typeface="Arial" charset="0"/>
        </a:defRPr>
      </a:lvl9pPr>
    </p:titleStyle>
    <p:bodyStyle>
      <a:lvl1pPr marL="266700" indent="-266700"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1pPr>
      <a:lvl2pPr marL="804863"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2pPr>
      <a:lvl3pPr marL="1343025"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3pPr>
      <a:lvl4pPr marL="188118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4pPr>
      <a:lvl5pPr marL="2419350"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p:cNvGrpSpPr/>
          <p:nvPr/>
        </p:nvGrpSpPr>
        <p:grpSpPr>
          <a:xfrm>
            <a:off x="-15552" y="0"/>
            <a:ext cx="9934252" cy="6885384"/>
            <a:chOff x="0" y="0"/>
            <a:chExt cx="9906000" cy="6885384"/>
          </a:xfrm>
        </p:grpSpPr>
        <p:sp>
          <p:nvSpPr>
            <p:cNvPr id="6" name="Rechteck 5">
              <a:extLst>
                <a:ext uri="{FF2B5EF4-FFF2-40B4-BE49-F238E27FC236}">
                  <a16:creationId xmlns:a16="http://schemas.microsoft.com/office/drawing/2014/main" id="{4291EBDD-381A-9B41-A0BB-9638D893AFCB}"/>
                </a:ext>
              </a:extLst>
            </p:cNvPr>
            <p:cNvSpPr/>
            <p:nvPr/>
          </p:nvSpPr>
          <p:spPr>
            <a:xfrm>
              <a:off x="0" y="1160465"/>
              <a:ext cx="9906000" cy="5697537"/>
            </a:xfrm>
            <a:prstGeom prst="rect">
              <a:avLst/>
            </a:prstGeom>
            <a:solidFill>
              <a:srgbClr val="0049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Rechteck 1"/>
            <p:cNvSpPr/>
            <p:nvPr/>
          </p:nvSpPr>
          <p:spPr>
            <a:xfrm>
              <a:off x="0" y="0"/>
              <a:ext cx="9906000" cy="1160465"/>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a:extLst>
                <a:ext uri="{FF2B5EF4-FFF2-40B4-BE49-F238E27FC236}">
                  <a16:creationId xmlns:a16="http://schemas.microsoft.com/office/drawing/2014/main" id="{59F31C2A-1296-F543-B739-A029320E3C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034" y="229642"/>
              <a:ext cx="2132655" cy="741177"/>
            </a:xfrm>
            <a:prstGeom prst="rect">
              <a:avLst/>
            </a:prstGeom>
          </p:spPr>
        </p:pic>
        <p:pic>
          <p:nvPicPr>
            <p:cNvPr id="1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9224" y="1772047"/>
              <a:ext cx="1987550"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bwMode="auto">
            <a:xfrm>
              <a:off x="935567" y="1881188"/>
              <a:ext cx="499255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rtlCol="0" anchor="t" anchorCtr="0" compatLnSpc="1">
              <a:prstTxWarp prst="textNoShape">
                <a:avLst/>
              </a:prstTxWarp>
              <a:noAutofit/>
            </a:bodyPr>
            <a:lstStyle>
              <a:lvl1pPr algn="l" rtl="0" eaLnBrk="0" fontAlgn="base" hangingPunct="0">
                <a:spcBef>
                  <a:spcPct val="0"/>
                </a:spcBef>
                <a:spcAft>
                  <a:spcPct val="0"/>
                </a:spcAft>
                <a:defRPr lang="de-DE" sz="3200" b="1" i="0" kern="1200" baseline="0">
                  <a:solidFill>
                    <a:schemeClr val="bg1"/>
                  </a:solidFill>
                  <a:latin typeface="Arial" panose="020B0604020202020204" pitchFamily="34" charset="0"/>
                  <a:ea typeface="+mj-ea"/>
                  <a:cs typeface="+mj-cs"/>
                </a:defRPr>
              </a:lvl1pPr>
              <a:lvl2pPr algn="ctr" rtl="0" eaLnBrk="0" fontAlgn="base" hangingPunct="0">
                <a:spcBef>
                  <a:spcPct val="0"/>
                </a:spcBef>
                <a:spcAft>
                  <a:spcPct val="0"/>
                </a:spcAft>
                <a:defRPr sz="2400" b="1">
                  <a:solidFill>
                    <a:srgbClr val="1B367A"/>
                  </a:solidFill>
                  <a:latin typeface="Arial" charset="0"/>
                  <a:cs typeface="Arial" charset="0"/>
                </a:defRPr>
              </a:lvl2pPr>
              <a:lvl3pPr algn="ctr" rtl="0" eaLnBrk="0" fontAlgn="base" hangingPunct="0">
                <a:spcBef>
                  <a:spcPct val="0"/>
                </a:spcBef>
                <a:spcAft>
                  <a:spcPct val="0"/>
                </a:spcAft>
                <a:defRPr sz="2400" b="1">
                  <a:solidFill>
                    <a:srgbClr val="1B367A"/>
                  </a:solidFill>
                  <a:latin typeface="Arial" charset="0"/>
                  <a:cs typeface="Arial" charset="0"/>
                </a:defRPr>
              </a:lvl3pPr>
              <a:lvl4pPr algn="ctr" rtl="0" eaLnBrk="0" fontAlgn="base" hangingPunct="0">
                <a:spcBef>
                  <a:spcPct val="0"/>
                </a:spcBef>
                <a:spcAft>
                  <a:spcPct val="0"/>
                </a:spcAft>
                <a:defRPr sz="2400" b="1">
                  <a:solidFill>
                    <a:srgbClr val="1B367A"/>
                  </a:solidFill>
                  <a:latin typeface="Arial" charset="0"/>
                  <a:cs typeface="Arial" charset="0"/>
                </a:defRPr>
              </a:lvl4pPr>
              <a:lvl5pPr algn="ctr" rtl="0" eaLnBrk="0" fontAlgn="base" hangingPunct="0">
                <a:spcBef>
                  <a:spcPct val="0"/>
                </a:spcBef>
                <a:spcAft>
                  <a:spcPct val="0"/>
                </a:spcAft>
                <a:defRPr sz="2400" b="1">
                  <a:solidFill>
                    <a:srgbClr val="1B367A"/>
                  </a:solidFill>
                  <a:latin typeface="Arial" charset="0"/>
                  <a:cs typeface="Arial" charset="0"/>
                </a:defRPr>
              </a:lvl5pPr>
              <a:lvl6pPr marL="457200" algn="ctr" rtl="0" fontAlgn="base">
                <a:spcBef>
                  <a:spcPct val="0"/>
                </a:spcBef>
                <a:spcAft>
                  <a:spcPct val="0"/>
                </a:spcAft>
                <a:defRPr sz="2400" b="1">
                  <a:solidFill>
                    <a:srgbClr val="1B367A"/>
                  </a:solidFill>
                  <a:latin typeface="Arial" charset="0"/>
                  <a:cs typeface="Arial" charset="0"/>
                </a:defRPr>
              </a:lvl6pPr>
              <a:lvl7pPr marL="914400" algn="ctr" rtl="0" fontAlgn="base">
                <a:spcBef>
                  <a:spcPct val="0"/>
                </a:spcBef>
                <a:spcAft>
                  <a:spcPct val="0"/>
                </a:spcAft>
                <a:defRPr sz="2400" b="1">
                  <a:solidFill>
                    <a:srgbClr val="1B367A"/>
                  </a:solidFill>
                  <a:latin typeface="Arial" charset="0"/>
                  <a:cs typeface="Arial" charset="0"/>
                </a:defRPr>
              </a:lvl7pPr>
              <a:lvl8pPr marL="1371600" algn="ctr" rtl="0" fontAlgn="base">
                <a:spcBef>
                  <a:spcPct val="0"/>
                </a:spcBef>
                <a:spcAft>
                  <a:spcPct val="0"/>
                </a:spcAft>
                <a:defRPr sz="2400" b="1">
                  <a:solidFill>
                    <a:srgbClr val="1B367A"/>
                  </a:solidFill>
                  <a:latin typeface="Arial" charset="0"/>
                  <a:cs typeface="Arial" charset="0"/>
                </a:defRPr>
              </a:lvl8pPr>
              <a:lvl9pPr marL="1828800" algn="ctr" rtl="0" fontAlgn="base">
                <a:spcBef>
                  <a:spcPct val="0"/>
                </a:spcBef>
                <a:spcAft>
                  <a:spcPct val="0"/>
                </a:spcAft>
                <a:defRPr sz="2400" b="1">
                  <a:solidFill>
                    <a:srgbClr val="1B367A"/>
                  </a:solidFill>
                  <a:latin typeface="Arial" charset="0"/>
                  <a:cs typeface="Arial" charset="0"/>
                </a:defRPr>
              </a:lvl9pPr>
            </a:lstStyle>
            <a:p>
              <a:r>
                <a:rPr lang="de-DE" cap="small" dirty="0"/>
                <a:t>Baustein</a:t>
              </a:r>
              <a:r>
                <a:rPr lang="de-DE" dirty="0"/>
                <a:t> 4</a:t>
              </a:r>
            </a:p>
          </p:txBody>
        </p:sp>
        <p:sp>
          <p:nvSpPr>
            <p:cNvPr id="8" name="Subtitle 2"/>
            <p:cNvSpPr txBox="1">
              <a:spLocks/>
            </p:cNvSpPr>
            <p:nvPr/>
          </p:nvSpPr>
          <p:spPr bwMode="auto">
            <a:xfrm>
              <a:off x="935567" y="3625179"/>
              <a:ext cx="4992556" cy="925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t" anchorCtr="0" compatLnSpc="1">
              <a:prstTxWarp prst="textNoShape">
                <a:avLst/>
              </a:prstTxWarp>
              <a:noAutofit/>
            </a:bodyPr>
            <a:lstStyle>
              <a:lvl1pPr marL="0" indent="0" algn="l" rtl="0" eaLnBrk="0" fontAlgn="base" hangingPunct="0">
                <a:spcBef>
                  <a:spcPct val="0"/>
                </a:spcBef>
                <a:spcAft>
                  <a:spcPts val="600"/>
                </a:spcAft>
                <a:buClr>
                  <a:srgbClr val="FF9900"/>
                </a:buClr>
                <a:buFont typeface="Arial" charset="0"/>
                <a:buNone/>
                <a:defRPr lang="de-DE" sz="2800" kern="1200" baseline="0">
                  <a:solidFill>
                    <a:schemeClr val="bg1"/>
                  </a:solidFill>
                  <a:latin typeface="Arial" panose="020B0604020202020204" pitchFamily="34" charset="0"/>
                  <a:ea typeface="+mn-ea"/>
                  <a:cs typeface="+mn-cs"/>
                </a:defRPr>
              </a:lvl1pPr>
              <a:lvl2pPr marL="457200" indent="0" algn="ctr" rtl="0" eaLnBrk="0" fontAlgn="base" hangingPunct="0">
                <a:spcBef>
                  <a:spcPct val="0"/>
                </a:spcBef>
                <a:spcAft>
                  <a:spcPts val="600"/>
                </a:spcAft>
                <a:buClr>
                  <a:srgbClr val="FF9900"/>
                </a:buClr>
                <a:buFont typeface="Arial" charset="0"/>
                <a:buNone/>
                <a:defRPr lang="de-DE" sz="2000" kern="1200">
                  <a:solidFill>
                    <a:srgbClr val="1B367A"/>
                  </a:solidFill>
                  <a:latin typeface="+mn-lt"/>
                  <a:ea typeface="+mn-ea"/>
                  <a:cs typeface="+mn-cs"/>
                </a:defRPr>
              </a:lvl2pPr>
              <a:lvl3pPr marL="914400" indent="0" algn="ctr" rtl="0" eaLnBrk="0" fontAlgn="base" hangingPunct="0">
                <a:spcBef>
                  <a:spcPct val="0"/>
                </a:spcBef>
                <a:spcAft>
                  <a:spcPts val="600"/>
                </a:spcAft>
                <a:buClr>
                  <a:srgbClr val="FF9900"/>
                </a:buClr>
                <a:buFont typeface="Arial" charset="0"/>
                <a:buNone/>
                <a:defRPr lang="de-DE" sz="1800" kern="1200">
                  <a:solidFill>
                    <a:srgbClr val="1B367A"/>
                  </a:solidFill>
                  <a:latin typeface="+mn-lt"/>
                  <a:ea typeface="+mn-ea"/>
                  <a:cs typeface="+mn-cs"/>
                </a:defRPr>
              </a:lvl3pPr>
              <a:lvl4pPr marL="1371600" indent="0" algn="ctr" rtl="0" eaLnBrk="0" fontAlgn="base" hangingPunct="0">
                <a:spcBef>
                  <a:spcPct val="0"/>
                </a:spcBef>
                <a:spcAft>
                  <a:spcPts val="600"/>
                </a:spcAft>
                <a:buClr>
                  <a:srgbClr val="FF9900"/>
                </a:buClr>
                <a:buFont typeface="Arial" charset="0"/>
                <a:buNone/>
                <a:defRPr lang="de-DE" sz="1600" kern="1200">
                  <a:solidFill>
                    <a:srgbClr val="1B367A"/>
                  </a:solidFill>
                  <a:latin typeface="+mn-lt"/>
                  <a:ea typeface="+mn-ea"/>
                  <a:cs typeface="+mn-cs"/>
                </a:defRPr>
              </a:lvl4pPr>
              <a:lvl5pPr marL="1828800" indent="0" algn="ctr" rtl="0" eaLnBrk="0" fontAlgn="base" hangingPunct="0">
                <a:spcBef>
                  <a:spcPct val="0"/>
                </a:spcBef>
                <a:spcAft>
                  <a:spcPts val="600"/>
                </a:spcAft>
                <a:buClr>
                  <a:srgbClr val="FF9900"/>
                </a:buClr>
                <a:buFont typeface="Arial" charset="0"/>
                <a:buNone/>
                <a:defRPr lang="de-DE" sz="1600" kern="1200">
                  <a:solidFill>
                    <a:srgbClr val="1B367A"/>
                  </a:solidFill>
                  <a:latin typeface="+mn-lt"/>
                  <a:ea typeface="+mn-ea"/>
                  <a:cs typeface="+mn-cs"/>
                </a:defRPr>
              </a:lvl5pPr>
              <a:lvl6pPr marL="22860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9pPr>
            </a:lstStyle>
            <a:p>
              <a:r>
                <a:rPr lang="de-DE" altLang="de-DE" dirty="0"/>
                <a:t>Benutzerrolle: </a:t>
              </a:r>
            </a:p>
            <a:p>
              <a:r>
                <a:rPr lang="de-DE" altLang="de-DE" dirty="0"/>
                <a:t>Lesende</a:t>
              </a:r>
              <a:endParaRPr lang="de-DE" dirty="0"/>
            </a:p>
          </p:txBody>
        </p:sp>
      </p:grpSp>
      <p:pic>
        <p:nvPicPr>
          <p:cNvPr id="13"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4976" y="3550493"/>
            <a:ext cx="739012" cy="12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846" y="1683544"/>
            <a:ext cx="7728225" cy="412172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19" name="Inhaltsplatzhalter 2"/>
          <p:cNvSpPr>
            <a:spLocks noGrp="1"/>
          </p:cNvSpPr>
          <p:nvPr>
            <p:ph idx="4294967295"/>
          </p:nvPr>
        </p:nvSpPr>
        <p:spPr>
          <a:xfrm>
            <a:off x="507339" y="1125539"/>
            <a:ext cx="8915400" cy="1296987"/>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265113" indent="-265113" eaLnBrk="1" hangingPunct="1"/>
            <a:r>
              <a:rPr altLang="de-DE" dirty="0"/>
              <a:t>Sie können sich jede Zeile über die      Detailansicht anzeigen lassen. </a:t>
            </a:r>
            <a:endParaRPr altLang="de-DE" sz="1600" i="1" dirty="0"/>
          </a:p>
        </p:txBody>
      </p:sp>
      <p:sp>
        <p:nvSpPr>
          <p:cNvPr id="9220"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a:t>
            </a:r>
          </a:p>
        </p:txBody>
      </p:sp>
      <p:sp>
        <p:nvSpPr>
          <p:cNvPr id="9221" name="Oval 13"/>
          <p:cNvSpPr>
            <a:spLocks noChangeAspect="1" noChangeArrowheads="1"/>
          </p:cNvSpPr>
          <p:nvPr/>
        </p:nvSpPr>
        <p:spPr bwMode="auto">
          <a:xfrm>
            <a:off x="2797523" y="2867223"/>
            <a:ext cx="313002" cy="287338"/>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819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5243" y="1179894"/>
            <a:ext cx="288000" cy="28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0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3040" y="2564904"/>
            <a:ext cx="4010674" cy="366057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22" name="Line 16"/>
          <p:cNvSpPr>
            <a:spLocks noChangeShapeType="1"/>
          </p:cNvSpPr>
          <p:nvPr/>
        </p:nvSpPr>
        <p:spPr bwMode="auto">
          <a:xfrm rot="16200000" flipH="1">
            <a:off x="4525158" y="2457119"/>
            <a:ext cx="0" cy="1448571"/>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Tree>
    <p:extLst>
      <p:ext uri="{BB962C8B-B14F-4D97-AF65-F5344CB8AC3E}">
        <p14:creationId xmlns:p14="http://schemas.microsoft.com/office/powerpoint/2010/main" val="235550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0" y="3717032"/>
            <a:ext cx="7928305" cy="252025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4808" y="1285081"/>
            <a:ext cx="6116466" cy="323853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20"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a:t>
            </a:r>
          </a:p>
        </p:txBody>
      </p:sp>
      <p:sp>
        <p:nvSpPr>
          <p:cNvPr id="11" name="Oval 13"/>
          <p:cNvSpPr>
            <a:spLocks noChangeAspect="1" noChangeArrowheads="1"/>
          </p:cNvSpPr>
          <p:nvPr/>
        </p:nvSpPr>
        <p:spPr bwMode="auto">
          <a:xfrm>
            <a:off x="5846654" y="2579927"/>
            <a:ext cx="367109" cy="337007"/>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2" name="Abgerundetes Rechteck 7"/>
          <p:cNvSpPr>
            <a:spLocks noChangeArrowheads="1"/>
          </p:cNvSpPr>
          <p:nvPr/>
        </p:nvSpPr>
        <p:spPr bwMode="auto">
          <a:xfrm>
            <a:off x="1139559" y="5013176"/>
            <a:ext cx="1077137" cy="203834"/>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3" name="Line 16"/>
          <p:cNvSpPr>
            <a:spLocks noChangeShapeType="1"/>
          </p:cNvSpPr>
          <p:nvPr/>
        </p:nvSpPr>
        <p:spPr bwMode="auto">
          <a:xfrm rot="16200000" flipH="1" flipV="1">
            <a:off x="2923395" y="2241581"/>
            <a:ext cx="2289985" cy="3563388"/>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4" name="Abgerundetes Rechteck 7"/>
          <p:cNvSpPr>
            <a:spLocks noChangeArrowheads="1"/>
          </p:cNvSpPr>
          <p:nvPr/>
        </p:nvSpPr>
        <p:spPr bwMode="auto">
          <a:xfrm>
            <a:off x="3729593" y="4869160"/>
            <a:ext cx="4831232" cy="373698"/>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1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0608" y="1190048"/>
            <a:ext cx="288000" cy="245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nhaltsplatzhalter 2"/>
          <p:cNvSpPr>
            <a:spLocks noGrp="1"/>
          </p:cNvSpPr>
          <p:nvPr>
            <p:ph idx="4294967295"/>
          </p:nvPr>
        </p:nvSpPr>
        <p:spPr>
          <a:xfrm>
            <a:off x="507339" y="1125539"/>
            <a:ext cx="2717469" cy="1296987"/>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altLang="de-DE" dirty="0"/>
              <a:t>      Im Hintergrund öffnet sich im Strukturbaum der entsprechende Prüffall, und die Frage/Maßnahme ist markiert.</a:t>
            </a:r>
            <a:endParaRPr altLang="de-DE" sz="1600" i="1" dirty="0"/>
          </a:p>
        </p:txBody>
      </p:sp>
    </p:spTree>
    <p:extLst>
      <p:ext uri="{BB962C8B-B14F-4D97-AF65-F5344CB8AC3E}">
        <p14:creationId xmlns:p14="http://schemas.microsoft.com/office/powerpoint/2010/main" val="2553631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a:t>
            </a:r>
          </a:p>
        </p:txBody>
      </p:sp>
      <p:pic>
        <p:nvPicPr>
          <p:cNvPr id="1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329679" y="2606676"/>
            <a:ext cx="5992121" cy="360037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519" y="2609850"/>
            <a:ext cx="2547911" cy="96316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nhaltsplatzhalter 2"/>
          <p:cNvSpPr>
            <a:spLocks noGrp="1"/>
          </p:cNvSpPr>
          <p:nvPr>
            <p:ph idx="4294967295"/>
          </p:nvPr>
        </p:nvSpPr>
        <p:spPr>
          <a:xfrm>
            <a:off x="507339" y="1125539"/>
            <a:ext cx="8928000" cy="1296987"/>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altLang="de-DE" dirty="0"/>
              <a:t>Sie können die Tabellenansicht individuell anpassen. Wenn diese Einstellung für alle (künftigen) eigenen Filter gelten soll, </a:t>
            </a:r>
            <a:r>
              <a:rPr lang="de-DE" altLang="de-DE" dirty="0"/>
              <a:t>sollten Sie zunächst einen persönlichen Standardfilter erstellen</a:t>
            </a:r>
            <a:r>
              <a:rPr altLang="de-DE" dirty="0"/>
              <a:t>, den Sie als Grundlage für alle anderen inhaltlichen Filter verwenden können.</a:t>
            </a:r>
            <a:endParaRPr altLang="de-DE" sz="1600" i="1" dirty="0"/>
          </a:p>
        </p:txBody>
      </p:sp>
      <p:sp>
        <p:nvSpPr>
          <p:cNvPr id="18" name="Oval 13"/>
          <p:cNvSpPr>
            <a:spLocks noChangeAspect="1" noChangeArrowheads="1"/>
          </p:cNvSpPr>
          <p:nvPr/>
        </p:nvSpPr>
        <p:spPr bwMode="auto">
          <a:xfrm>
            <a:off x="708712" y="2891155"/>
            <a:ext cx="396000" cy="365538"/>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9" name="Abgerundetes Rechteck 7"/>
          <p:cNvSpPr>
            <a:spLocks noChangeArrowheads="1"/>
          </p:cNvSpPr>
          <p:nvPr/>
        </p:nvSpPr>
        <p:spPr bwMode="auto">
          <a:xfrm>
            <a:off x="614970" y="3933056"/>
            <a:ext cx="2565459" cy="1913956"/>
          </a:xfrm>
          <a:prstGeom prst="roundRect">
            <a:avLst>
              <a:gd name="adj" fmla="val 7900"/>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Es öffnen sich das Fenster, in dem Sie (normalerweise) die Filter- und Suchkriterien festlegen.</a:t>
            </a:r>
          </a:p>
          <a:p>
            <a:pPr eaLnBrk="1" hangingPunct="1">
              <a:buClr>
                <a:srgbClr val="BCCC1A"/>
              </a:buClr>
              <a:buNone/>
              <a:defRPr/>
            </a:pPr>
            <a:r>
              <a:rPr lang="de-DE" altLang="de-DE" sz="1400" dirty="0">
                <a:solidFill>
                  <a:srgbClr val="FF9900"/>
                </a:solidFill>
                <a:sym typeface="Wingdings 3" pitchFamily="18" charset="2"/>
              </a:rPr>
              <a:t> </a:t>
            </a:r>
            <a:r>
              <a:rPr lang="de-DE" altLang="de-DE" sz="1400" dirty="0">
                <a:solidFill>
                  <a:schemeClr val="tx1"/>
                </a:solidFill>
              </a:rPr>
              <a:t>Für die Erstellung des Standardfilters reicht es, dass Sie einen Filternamen eingeben und speichern.</a:t>
            </a:r>
          </a:p>
        </p:txBody>
      </p:sp>
      <p:sp>
        <p:nvSpPr>
          <p:cNvPr id="20" name="Abgerundetes Rechteck 7"/>
          <p:cNvSpPr>
            <a:spLocks noChangeArrowheads="1"/>
          </p:cNvSpPr>
          <p:nvPr/>
        </p:nvSpPr>
        <p:spPr bwMode="auto">
          <a:xfrm>
            <a:off x="3358898" y="5700398"/>
            <a:ext cx="1064551" cy="30797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6896" y="3573016"/>
            <a:ext cx="4752975" cy="14097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746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3" y="1961058"/>
            <a:ext cx="8697234" cy="416955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268"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a:t>
            </a:r>
          </a:p>
        </p:txBody>
      </p:sp>
      <p:sp>
        <p:nvSpPr>
          <p:cNvPr id="18" name="Inhaltsplatzhalter 2"/>
          <p:cNvSpPr>
            <a:spLocks noGrp="1"/>
          </p:cNvSpPr>
          <p:nvPr>
            <p:ph idx="4294967295"/>
          </p:nvPr>
        </p:nvSpPr>
        <p:spPr>
          <a:xfrm>
            <a:off x="507339" y="1125539"/>
            <a:ext cx="8928000" cy="1296987"/>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altLang="de-DE" dirty="0"/>
              <a:t>Der Filter wird im Strukturbereich angezeigt. Jetzt können Sie die Tabelle anpassen und die Änderungen speichern.</a:t>
            </a:r>
          </a:p>
        </p:txBody>
      </p:sp>
      <p:sp>
        <p:nvSpPr>
          <p:cNvPr id="19" name="Abgerundetes Rechteck 7"/>
          <p:cNvSpPr>
            <a:spLocks noChangeArrowheads="1"/>
          </p:cNvSpPr>
          <p:nvPr/>
        </p:nvSpPr>
        <p:spPr bwMode="auto">
          <a:xfrm>
            <a:off x="872837" y="2766005"/>
            <a:ext cx="1377662" cy="247360"/>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0" name="Abgerundetes Rechteck 7"/>
          <p:cNvSpPr>
            <a:spLocks noChangeArrowheads="1"/>
          </p:cNvSpPr>
          <p:nvPr/>
        </p:nvSpPr>
        <p:spPr bwMode="auto">
          <a:xfrm>
            <a:off x="2367024" y="5777344"/>
            <a:ext cx="1550349" cy="25874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1" name="Line 16"/>
          <p:cNvSpPr>
            <a:spLocks noChangeShapeType="1"/>
          </p:cNvSpPr>
          <p:nvPr/>
        </p:nvSpPr>
        <p:spPr bwMode="auto">
          <a:xfrm rot="16200000">
            <a:off x="2529148" y="2301289"/>
            <a:ext cx="1408027" cy="1711489"/>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2" name="Line 16"/>
          <p:cNvSpPr>
            <a:spLocks noChangeShapeType="1"/>
          </p:cNvSpPr>
          <p:nvPr/>
        </p:nvSpPr>
        <p:spPr bwMode="auto">
          <a:xfrm rot="16200000">
            <a:off x="4308352" y="3097666"/>
            <a:ext cx="1984094" cy="694798"/>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3" name="Line 16"/>
          <p:cNvSpPr>
            <a:spLocks noChangeShapeType="1"/>
          </p:cNvSpPr>
          <p:nvPr/>
        </p:nvSpPr>
        <p:spPr bwMode="auto">
          <a:xfrm rot="16200000">
            <a:off x="7349351" y="3058898"/>
            <a:ext cx="2114846" cy="1505677"/>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4" name="Oval 13"/>
          <p:cNvSpPr>
            <a:spLocks noChangeAspect="1" noChangeArrowheads="1"/>
          </p:cNvSpPr>
          <p:nvPr/>
        </p:nvSpPr>
        <p:spPr bwMode="auto">
          <a:xfrm>
            <a:off x="9073329" y="2453018"/>
            <a:ext cx="275008" cy="25200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25" name="Abgerundetes Rechteck 7"/>
          <p:cNvSpPr>
            <a:spLocks noChangeArrowheads="1"/>
          </p:cNvSpPr>
          <p:nvPr/>
        </p:nvSpPr>
        <p:spPr bwMode="auto">
          <a:xfrm>
            <a:off x="6861372" y="2924944"/>
            <a:ext cx="1403996" cy="37936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6" name="Abgerundetes Rechteck 7"/>
          <p:cNvSpPr>
            <a:spLocks noChangeArrowheads="1"/>
          </p:cNvSpPr>
          <p:nvPr/>
        </p:nvSpPr>
        <p:spPr bwMode="auto">
          <a:xfrm>
            <a:off x="3872880" y="4294551"/>
            <a:ext cx="1944216" cy="720000"/>
          </a:xfrm>
          <a:prstGeom prst="roundRect">
            <a:avLst>
              <a:gd name="adj" fmla="val 16667"/>
            </a:avLst>
          </a:prstGeom>
          <a:solidFill>
            <a:schemeClr val="bg1"/>
          </a:solidFill>
          <a:ln w="28575" algn="ctr">
            <a:solidFill>
              <a:schemeClr val="accent1"/>
            </a:solidFill>
            <a:round/>
            <a:headEnd/>
            <a:tailEnd/>
          </a:ln>
          <a:effectLst>
            <a:outerShdw blurRad="63500" sx="102000" sy="102000" algn="ctr"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Sie können die Spalten über die Überschrift sortieren.</a:t>
            </a:r>
          </a:p>
        </p:txBody>
      </p:sp>
      <p:sp>
        <p:nvSpPr>
          <p:cNvPr id="27" name="Abgerundetes Rechteck 7"/>
          <p:cNvSpPr>
            <a:spLocks noChangeArrowheads="1"/>
          </p:cNvSpPr>
          <p:nvPr/>
        </p:nvSpPr>
        <p:spPr bwMode="auto">
          <a:xfrm>
            <a:off x="895350" y="3717926"/>
            <a:ext cx="2346556" cy="936625"/>
          </a:xfrm>
          <a:prstGeom prst="roundRect">
            <a:avLst>
              <a:gd name="adj" fmla="val 16667"/>
            </a:avLst>
          </a:prstGeom>
          <a:solidFill>
            <a:schemeClr val="bg1"/>
          </a:solidFill>
          <a:ln w="28575" algn="ctr">
            <a:solidFill>
              <a:schemeClr val="accent1"/>
            </a:solidFill>
            <a:round/>
            <a:headEnd/>
            <a:tailEnd/>
          </a:ln>
          <a:effectLst>
            <a:outerShdw blurRad="63500" sx="102000" sy="102000" algn="ctr"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Sie können die Spalten zusammenschieben und  verschieben (Reihenfolge ändern).</a:t>
            </a:r>
          </a:p>
        </p:txBody>
      </p:sp>
      <p:sp>
        <p:nvSpPr>
          <p:cNvPr id="28" name="Abgerundetes Rechteck 7"/>
          <p:cNvSpPr>
            <a:spLocks noChangeArrowheads="1"/>
          </p:cNvSpPr>
          <p:nvPr/>
        </p:nvSpPr>
        <p:spPr bwMode="auto">
          <a:xfrm>
            <a:off x="6356350" y="4654551"/>
            <a:ext cx="2595166" cy="1152525"/>
          </a:xfrm>
          <a:prstGeom prst="roundRect">
            <a:avLst>
              <a:gd name="adj" fmla="val 16667"/>
            </a:avLst>
          </a:prstGeom>
          <a:solidFill>
            <a:schemeClr val="bg1"/>
          </a:solidFill>
          <a:ln w="28575" algn="ctr">
            <a:solidFill>
              <a:schemeClr val="accent1"/>
            </a:solidFill>
            <a:round/>
            <a:headEnd/>
            <a:tailEnd/>
          </a:ln>
          <a:effectLst>
            <a:outerShdw blurRad="63500" sx="102000" sy="102000" algn="ctr"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Sie können Spalten ausblenden. Ausgeblendete Spalten werden im Auswahlfenster ausgegraut und ohne Punkt dargestellt.</a:t>
            </a:r>
          </a:p>
        </p:txBody>
      </p:sp>
    </p:spTree>
    <p:extLst>
      <p:ext uri="{BB962C8B-B14F-4D97-AF65-F5344CB8AC3E}">
        <p14:creationId xmlns:p14="http://schemas.microsoft.com/office/powerpoint/2010/main" val="591130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1839" y="2427992"/>
            <a:ext cx="7122476" cy="345314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293"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a:t>
            </a:r>
          </a:p>
        </p:txBody>
      </p:sp>
      <p:sp>
        <p:nvSpPr>
          <p:cNvPr id="18" name="Inhaltsplatzhalter 2"/>
          <p:cNvSpPr>
            <a:spLocks noGrp="1"/>
          </p:cNvSpPr>
          <p:nvPr>
            <p:ph idx="4294967295"/>
          </p:nvPr>
        </p:nvSpPr>
        <p:spPr>
          <a:xfrm>
            <a:off x="507339" y="1125539"/>
            <a:ext cx="8928000" cy="1296987"/>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altLang="de-DE" dirty="0"/>
              <a:t>Den erstellten Standardfilter können Sie nun als Vorlage verwenden, um inhaltliche Filter anzulegen, die dieselben Tabelleneinstellungen aufweisen.</a:t>
            </a:r>
          </a:p>
        </p:txBody>
      </p:sp>
      <p:sp>
        <p:nvSpPr>
          <p:cNvPr id="20" name="Abgerundetes Rechteck 7"/>
          <p:cNvSpPr>
            <a:spLocks noChangeArrowheads="1"/>
          </p:cNvSpPr>
          <p:nvPr/>
        </p:nvSpPr>
        <p:spPr bwMode="auto">
          <a:xfrm>
            <a:off x="648362" y="4141789"/>
            <a:ext cx="2936486" cy="935037"/>
          </a:xfrm>
          <a:prstGeom prst="roundRect">
            <a:avLst>
              <a:gd name="adj" fmla="val 16667"/>
            </a:avLst>
          </a:prstGeom>
          <a:solidFill>
            <a:schemeClr val="bg1"/>
          </a:solidFill>
          <a:ln w="28575" algn="ctr">
            <a:solidFill>
              <a:schemeClr val="accent1"/>
            </a:solidFill>
            <a:round/>
            <a:headEnd/>
            <a:tailEnd/>
          </a:ln>
          <a:effectLst>
            <a:outerShdw blurRad="63500" sx="102000" sy="102000" algn="ctr"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None/>
              <a:defRPr/>
            </a:pPr>
            <a:r>
              <a:rPr lang="de-DE" altLang="de-DE" sz="1400" dirty="0">
                <a:solidFill>
                  <a:srgbClr val="FF9900"/>
                </a:solidFill>
                <a:sym typeface="Wingdings 3" pitchFamily="18" charset="2"/>
              </a:rPr>
              <a:t> </a:t>
            </a:r>
            <a:r>
              <a:rPr lang="de-DE" altLang="de-DE" sz="1400" dirty="0">
                <a:solidFill>
                  <a:schemeClr val="tx1"/>
                </a:solidFill>
              </a:rPr>
              <a:t>Geben Sie die gewünschten Filterkriterien ein bzw. wählen Sie sie aus speichern Sie den Filter unter einem anderen Namen.</a:t>
            </a:r>
          </a:p>
        </p:txBody>
      </p:sp>
      <p:sp>
        <p:nvSpPr>
          <p:cNvPr id="21" name="Abgerundetes Rechteck 7"/>
          <p:cNvSpPr>
            <a:spLocks noChangeArrowheads="1"/>
          </p:cNvSpPr>
          <p:nvPr/>
        </p:nvSpPr>
        <p:spPr bwMode="auto">
          <a:xfrm>
            <a:off x="2192482" y="5410056"/>
            <a:ext cx="1036493" cy="284162"/>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430" y="1954907"/>
            <a:ext cx="2762250" cy="1762125"/>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Oval 13"/>
          <p:cNvSpPr>
            <a:spLocks noChangeArrowheads="1"/>
          </p:cNvSpPr>
          <p:nvPr/>
        </p:nvSpPr>
        <p:spPr bwMode="auto">
          <a:xfrm>
            <a:off x="690694" y="2246313"/>
            <a:ext cx="396000" cy="39600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22" name="Oval 13"/>
          <p:cNvSpPr>
            <a:spLocks noChangeAspect="1" noChangeArrowheads="1"/>
          </p:cNvSpPr>
          <p:nvPr/>
        </p:nvSpPr>
        <p:spPr bwMode="auto">
          <a:xfrm>
            <a:off x="8141098" y="3154685"/>
            <a:ext cx="288000" cy="28702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25" name="Oval 13"/>
          <p:cNvSpPr>
            <a:spLocks noChangeAspect="1" noChangeArrowheads="1"/>
          </p:cNvSpPr>
          <p:nvPr/>
        </p:nvSpPr>
        <p:spPr bwMode="auto">
          <a:xfrm>
            <a:off x="9076538" y="3377054"/>
            <a:ext cx="288000" cy="28702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1229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6936" y="4118606"/>
            <a:ext cx="4628892" cy="2108512"/>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Line 16"/>
          <p:cNvSpPr>
            <a:spLocks noChangeShapeType="1"/>
          </p:cNvSpPr>
          <p:nvPr/>
        </p:nvSpPr>
        <p:spPr bwMode="auto">
          <a:xfrm rot="16200000" flipH="1" flipV="1">
            <a:off x="7287544" y="3303065"/>
            <a:ext cx="1455441" cy="2092082"/>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8" name="Abgerundetes Rechteck 7"/>
          <p:cNvSpPr>
            <a:spLocks noChangeArrowheads="1"/>
          </p:cNvSpPr>
          <p:nvPr/>
        </p:nvSpPr>
        <p:spPr bwMode="auto">
          <a:xfrm>
            <a:off x="4440437" y="5881142"/>
            <a:ext cx="744627" cy="25988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9" name="Line 16"/>
          <p:cNvSpPr>
            <a:spLocks noChangeShapeType="1"/>
          </p:cNvSpPr>
          <p:nvPr/>
        </p:nvSpPr>
        <p:spPr bwMode="auto">
          <a:xfrm rot="16200000" flipV="1">
            <a:off x="3600616" y="5246904"/>
            <a:ext cx="450304" cy="1102336"/>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6" name="Abgerundetes Rechteck 7"/>
          <p:cNvSpPr>
            <a:spLocks noChangeArrowheads="1"/>
          </p:cNvSpPr>
          <p:nvPr/>
        </p:nvSpPr>
        <p:spPr bwMode="auto">
          <a:xfrm>
            <a:off x="4880992" y="2060928"/>
            <a:ext cx="3528392" cy="720000"/>
          </a:xfrm>
          <a:prstGeom prst="roundRect">
            <a:avLst>
              <a:gd name="adj" fmla="val 16667"/>
            </a:avLst>
          </a:prstGeom>
          <a:solidFill>
            <a:schemeClr val="bg1"/>
          </a:solidFill>
          <a:ln w="28575" algn="ctr">
            <a:solidFill>
              <a:schemeClr val="accent1"/>
            </a:solidFill>
            <a:round/>
            <a:headEnd/>
            <a:tailEnd/>
          </a:ln>
          <a:effectLst>
            <a:outerShdw blurRad="63500" sx="102000" sy="102000" algn="ctr"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None/>
              <a:defRPr/>
            </a:pPr>
            <a:r>
              <a:rPr lang="de-DE" altLang="de-DE" sz="1400" dirty="0">
                <a:solidFill>
                  <a:srgbClr val="FF9900"/>
                </a:solidFill>
                <a:sym typeface="Wingdings 3" pitchFamily="18" charset="2"/>
              </a:rPr>
              <a:t>     </a:t>
            </a:r>
            <a:r>
              <a:rPr lang="de-DE" altLang="de-DE" sz="1400" dirty="0">
                <a:solidFill>
                  <a:schemeClr val="tx1"/>
                </a:solidFill>
              </a:rPr>
              <a:t>Kalenderfelder und      Auswahlfelder     </a:t>
            </a:r>
            <a:br>
              <a:rPr lang="de-DE" altLang="de-DE" sz="1400" dirty="0">
                <a:solidFill>
                  <a:schemeClr val="tx1"/>
                </a:solidFill>
              </a:rPr>
            </a:br>
            <a:r>
              <a:rPr lang="de-DE" altLang="de-DE" sz="1400" dirty="0">
                <a:solidFill>
                  <a:schemeClr val="tx1"/>
                </a:solidFill>
              </a:rPr>
              <a:t>mit hinterlegten Daten erleichtern die Eingabe der Filterkriterien.</a:t>
            </a:r>
          </a:p>
        </p:txBody>
      </p:sp>
      <p:pic>
        <p:nvPicPr>
          <p:cNvPr id="1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03367" y="2141890"/>
            <a:ext cx="161925" cy="15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70934" y="2155028"/>
            <a:ext cx="133350" cy="15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8188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585902" y="3356993"/>
            <a:ext cx="2759586" cy="288029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317"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a:t>
            </a:r>
          </a:p>
        </p:txBody>
      </p:sp>
      <p:sp>
        <p:nvSpPr>
          <p:cNvPr id="11" name="Inhaltsplatzhalter 2"/>
          <p:cNvSpPr>
            <a:spLocks noGrp="1"/>
          </p:cNvSpPr>
          <p:nvPr>
            <p:ph idx="4294967295"/>
          </p:nvPr>
        </p:nvSpPr>
        <p:spPr>
          <a:xfrm>
            <a:off x="507340" y="1125539"/>
            <a:ext cx="8928000" cy="1296987"/>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altLang="de-DE" dirty="0"/>
              <a:t>Mithilfe der Filter können Sie beliebige Teilmengen der festgestellten Gefährdungen abrufen.</a:t>
            </a:r>
          </a:p>
          <a:p>
            <a:pPr eaLnBrk="1" hangingPunct="1"/>
            <a:r>
              <a:rPr altLang="de-DE" dirty="0"/>
              <a:t>Die Filter sortieren sich alpha-numerisch. Durch vorangestellte Zahlen oder Buchstaben können Sie die Sortierung beeinflussen.</a:t>
            </a:r>
          </a:p>
          <a:p>
            <a:pPr eaLnBrk="1" hangingPunct="1"/>
            <a:r>
              <a:rPr lang="de-DE" altLang="de-DE" dirty="0"/>
              <a:t>     Filter bearbeiten: das Filterfenster aufrufen, Kriterien ändern und Änderungen speichern.</a:t>
            </a:r>
          </a:p>
          <a:p>
            <a:pPr eaLnBrk="1" hangingPunct="1"/>
            <a:r>
              <a:rPr lang="de-DE" altLang="de-DE" dirty="0"/>
              <a:t>     Filter umbenennen </a:t>
            </a:r>
          </a:p>
          <a:p>
            <a:pPr eaLnBrk="1" hangingPunct="1"/>
            <a:r>
              <a:rPr lang="de-DE" altLang="de-DE" dirty="0"/>
              <a:t>     Filter löschen</a:t>
            </a:r>
          </a:p>
          <a:p>
            <a:pPr eaLnBrk="1" hangingPunct="1"/>
            <a:r>
              <a:rPr lang="de-DE" altLang="de-DE" dirty="0">
                <a:latin typeface="Arial" panose="020B0604020202020204" pitchFamily="34" charset="0"/>
                <a:cs typeface="Arial" panose="020B0604020202020204" pitchFamily="34" charset="0"/>
              </a:rPr>
              <a:t>Die angelegten Filter sind für alle sichtbar, die </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auf den jeweiligen Arbeitsplaner berechtigt sind.</a:t>
            </a:r>
          </a:p>
          <a:p>
            <a:pPr eaLnBrk="1" hangingPunct="1"/>
            <a:r>
              <a:rPr lang="de-DE" altLang="de-DE" dirty="0">
                <a:latin typeface="Arial" panose="020B0604020202020204" pitchFamily="34" charset="0"/>
                <a:cs typeface="Arial" panose="020B0604020202020204" pitchFamily="34" charset="0"/>
              </a:rPr>
              <a:t>Das Umbenennen, Ändern und Löschen eines </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Filters sollte grundsätzlich denen vorbehalten </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sein, die sie erstellt haben. Supervisoren können</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jedoch steuernd eingreifen; sie sehen, wer den </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Filter erstellt hat, und können ihn ändern usw.</a:t>
            </a:r>
            <a:endParaRPr lang="de-DE" altLang="de-DE" dirty="0"/>
          </a:p>
          <a:p>
            <a:pPr marL="0" indent="0" eaLnBrk="1" hangingPunct="1">
              <a:buNone/>
            </a:pPr>
            <a:endParaRPr altLang="de-DE" dirty="0"/>
          </a:p>
        </p:txBody>
      </p:sp>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251" y="2553711"/>
            <a:ext cx="3302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8544" y="3236821"/>
            <a:ext cx="3302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8544" y="3627925"/>
            <a:ext cx="268288"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4866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32520" y="2229364"/>
            <a:ext cx="7552682" cy="400792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39" name="Titel 1"/>
          <p:cNvSpPr>
            <a:spLocks noGrp="1"/>
          </p:cNvSpPr>
          <p:nvPr>
            <p:ph type="title" idx="4294967295"/>
          </p:nvPr>
        </p:nvSpPr>
        <p:spPr>
          <a:xfrm>
            <a:off x="504000" y="333376"/>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 Exportieren</a:t>
            </a:r>
          </a:p>
        </p:txBody>
      </p:sp>
      <p:sp>
        <p:nvSpPr>
          <p:cNvPr id="10" name="Inhaltsplatzhalter 2"/>
          <p:cNvSpPr>
            <a:spLocks/>
          </p:cNvSpPr>
          <p:nvPr/>
        </p:nvSpPr>
        <p:spPr bwMode="auto">
          <a:xfrm>
            <a:off x="507339" y="1123950"/>
            <a:ext cx="8928000" cy="565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Aufgrund der vielen Spalten ist ein PDF-Druck der Maßnahmenverwaltung nicht vernünftig umsetzbar. Deshalb gibt es hier keine Druck-, sondern eine Exportfunktion.</a:t>
            </a:r>
          </a:p>
        </p:txBody>
      </p:sp>
      <p:sp>
        <p:nvSpPr>
          <p:cNvPr id="12" name="Abgerundetes Rechteck 7"/>
          <p:cNvSpPr>
            <a:spLocks noChangeArrowheads="1"/>
          </p:cNvSpPr>
          <p:nvPr/>
        </p:nvSpPr>
        <p:spPr bwMode="auto">
          <a:xfrm>
            <a:off x="5481318" y="5908964"/>
            <a:ext cx="695818" cy="25284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3" name="Abgerundetes Rechteck 7"/>
          <p:cNvSpPr>
            <a:spLocks noChangeArrowheads="1"/>
          </p:cNvSpPr>
          <p:nvPr/>
        </p:nvSpPr>
        <p:spPr bwMode="auto">
          <a:xfrm>
            <a:off x="3324549" y="3015939"/>
            <a:ext cx="301878" cy="232498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4" name="Abgerundetes Rechteck 7"/>
          <p:cNvSpPr>
            <a:spLocks noChangeArrowheads="1"/>
          </p:cNvSpPr>
          <p:nvPr/>
        </p:nvSpPr>
        <p:spPr bwMode="auto">
          <a:xfrm>
            <a:off x="7113240" y="3356992"/>
            <a:ext cx="2208561" cy="1800000"/>
          </a:xfrm>
          <a:prstGeom prst="roundRect">
            <a:avLst>
              <a:gd name="adj" fmla="val 12626"/>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 Sie können je nach Berechtigung die gesamte Organisations-einheit bzw. den gesamten Arbeitsplaner oder einen Filter oder ausgewählte Zeilen exportieren.</a:t>
            </a:r>
          </a:p>
        </p:txBody>
      </p:sp>
    </p:spTree>
    <p:extLst>
      <p:ext uri="{BB962C8B-B14F-4D97-AF65-F5344CB8AC3E}">
        <p14:creationId xmlns:p14="http://schemas.microsoft.com/office/powerpoint/2010/main" val="883733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450" y="2276872"/>
            <a:ext cx="5625420" cy="3740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363" name="Titel 1"/>
          <p:cNvSpPr>
            <a:spLocks noGrp="1"/>
          </p:cNvSpPr>
          <p:nvPr>
            <p:ph type="title" idx="4294967295"/>
          </p:nvPr>
        </p:nvSpPr>
        <p:spPr>
          <a:xfrm>
            <a:off x="504000" y="333376"/>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a:t>Maßnahmenverwaltung: Exportieren</a:t>
            </a:r>
          </a:p>
        </p:txBody>
      </p:sp>
      <p:sp>
        <p:nvSpPr>
          <p:cNvPr id="15364" name="Inhaltsplatzhalter 2"/>
          <p:cNvSpPr>
            <a:spLocks/>
          </p:cNvSpPr>
          <p:nvPr/>
        </p:nvSpPr>
        <p:spPr bwMode="auto">
          <a:xfrm>
            <a:off x="507339" y="1125538"/>
            <a:ext cx="8915400" cy="565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Für den Export stehen drei Dateitypen zur Auswahl. Nach dem Speichern bietet der Browser die Datei zum Speichern oder Öffnen an. Anschließend können Sie die Datei (in Excel) beliebig aufbereiten und drucken.</a:t>
            </a:r>
          </a:p>
        </p:txBody>
      </p:sp>
      <p:pic>
        <p:nvPicPr>
          <p:cNvPr id="1536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8864" y="2852936"/>
            <a:ext cx="5578859" cy="334934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Abgerundetes Rechteck 7"/>
          <p:cNvSpPr>
            <a:spLocks noChangeArrowheads="1"/>
          </p:cNvSpPr>
          <p:nvPr/>
        </p:nvSpPr>
        <p:spPr bwMode="auto">
          <a:xfrm>
            <a:off x="4016896" y="2888673"/>
            <a:ext cx="2304256" cy="122647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extLst>
      <p:ext uri="{BB962C8B-B14F-4D97-AF65-F5344CB8AC3E}">
        <p14:creationId xmlns:p14="http://schemas.microsoft.com/office/powerpoint/2010/main" val="4203754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8"/>
          <p:cNvSpPr>
            <a:spLocks/>
          </p:cNvSpPr>
          <p:nvPr/>
        </p:nvSpPr>
        <p:spPr bwMode="auto">
          <a:xfrm>
            <a:off x="1988079" y="2351089"/>
            <a:ext cx="6708908"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04863" indent="-358775" eaLnBrk="0" hangingPunct="0">
              <a:spcAft>
                <a:spcPts val="600"/>
              </a:spcAft>
              <a:buClr>
                <a:srgbClr val="FF9900"/>
              </a:buClr>
              <a:buFont typeface="Arial" charset="0"/>
              <a:buChar char="–"/>
              <a:defRPr sz="2000">
                <a:solidFill>
                  <a:srgbClr val="1B367A"/>
                </a:solidFill>
                <a:latin typeface="Arial" charset="0"/>
                <a:cs typeface="Arial" charset="0"/>
              </a:defRPr>
            </a:lvl2pPr>
            <a:lvl3pPr marL="1343025" indent="-358775" eaLnBrk="0" hangingPunct="0">
              <a:spcAft>
                <a:spcPts val="600"/>
              </a:spcAft>
              <a:buClr>
                <a:srgbClr val="FF9900"/>
              </a:buClr>
              <a:buFont typeface="Arial" charset="0"/>
              <a:buChar char="▪"/>
              <a:defRPr sz="2000">
                <a:solidFill>
                  <a:srgbClr val="1B367A"/>
                </a:solidFill>
                <a:latin typeface="Arial" charset="0"/>
                <a:cs typeface="Arial" charset="0"/>
              </a:defRPr>
            </a:lvl3pPr>
            <a:lvl4pPr marL="1881188" indent="-358775" eaLnBrk="0" hangingPunct="0">
              <a:spcAft>
                <a:spcPts val="600"/>
              </a:spcAft>
              <a:buClr>
                <a:srgbClr val="FF9900"/>
              </a:buClr>
              <a:buFont typeface="Arial" charset="0"/>
              <a:buChar char="-"/>
              <a:defRPr sz="2000">
                <a:solidFill>
                  <a:srgbClr val="1B367A"/>
                </a:solidFill>
                <a:latin typeface="Arial" charset="0"/>
                <a:cs typeface="Arial" charset="0"/>
              </a:defRPr>
            </a:lvl4pPr>
            <a:lvl5pPr marL="2419350" indent="-358775" eaLnBrk="0" hangingPunct="0">
              <a:spcAft>
                <a:spcPts val="600"/>
              </a:spcAft>
              <a:buClr>
                <a:srgbClr val="FF9900"/>
              </a:buClr>
              <a:buFont typeface="Arial" charset="0"/>
              <a:buChar char="»"/>
              <a:defRPr sz="2000">
                <a:solidFill>
                  <a:srgbClr val="1B367A"/>
                </a:solidFill>
                <a:latin typeface="Arial" charset="0"/>
                <a:cs typeface="Arial" charset="0"/>
              </a:defRPr>
            </a:lvl5pPr>
            <a:lvl6pPr marL="28765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33337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7909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42481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endParaRPr lang="de-DE" altLang="de-DE"/>
          </a:p>
        </p:txBody>
      </p:sp>
      <p:sp>
        <p:nvSpPr>
          <p:cNvPr id="3076" name="Rectangle 9"/>
          <p:cNvSpPr>
            <a:spLocks/>
          </p:cNvSpPr>
          <p:nvPr/>
        </p:nvSpPr>
        <p:spPr bwMode="auto">
          <a:xfrm>
            <a:off x="507340" y="1124744"/>
            <a:ext cx="8928000"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04863" indent="-358775" eaLnBrk="0" hangingPunct="0">
              <a:spcAft>
                <a:spcPts val="600"/>
              </a:spcAft>
              <a:buClr>
                <a:srgbClr val="FF9900"/>
              </a:buClr>
              <a:buFont typeface="Arial" charset="0"/>
              <a:buChar char="–"/>
              <a:defRPr sz="2000">
                <a:solidFill>
                  <a:srgbClr val="1B367A"/>
                </a:solidFill>
                <a:latin typeface="Arial" charset="0"/>
                <a:cs typeface="Arial" charset="0"/>
              </a:defRPr>
            </a:lvl2pPr>
            <a:lvl3pPr marL="1343025" indent="-358775" eaLnBrk="0" hangingPunct="0">
              <a:spcAft>
                <a:spcPts val="600"/>
              </a:spcAft>
              <a:buClr>
                <a:srgbClr val="FF9900"/>
              </a:buClr>
              <a:buFont typeface="Arial" charset="0"/>
              <a:buChar char="▪"/>
              <a:defRPr sz="2000">
                <a:solidFill>
                  <a:srgbClr val="1B367A"/>
                </a:solidFill>
                <a:latin typeface="Arial" charset="0"/>
                <a:cs typeface="Arial" charset="0"/>
              </a:defRPr>
            </a:lvl3pPr>
            <a:lvl4pPr marL="1881188" indent="-358775" eaLnBrk="0" hangingPunct="0">
              <a:spcAft>
                <a:spcPts val="600"/>
              </a:spcAft>
              <a:buClr>
                <a:srgbClr val="FF9900"/>
              </a:buClr>
              <a:buFont typeface="Arial" charset="0"/>
              <a:buChar char="-"/>
              <a:defRPr sz="2000">
                <a:solidFill>
                  <a:srgbClr val="1B367A"/>
                </a:solidFill>
                <a:latin typeface="Arial" charset="0"/>
                <a:cs typeface="Arial" charset="0"/>
              </a:defRPr>
            </a:lvl4pPr>
            <a:lvl5pPr marL="2419350" indent="-358775" eaLnBrk="0" hangingPunct="0">
              <a:spcAft>
                <a:spcPts val="600"/>
              </a:spcAft>
              <a:buClr>
                <a:srgbClr val="FF9900"/>
              </a:buClr>
              <a:buFont typeface="Arial" charset="0"/>
              <a:buChar char="»"/>
              <a:defRPr sz="2000">
                <a:solidFill>
                  <a:srgbClr val="1B367A"/>
                </a:solidFill>
                <a:latin typeface="Arial" charset="0"/>
                <a:cs typeface="Arial" charset="0"/>
              </a:defRPr>
            </a:lvl5pPr>
            <a:lvl6pPr marL="28765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33337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7909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4248150" indent="-358775"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Lesende sind üblicherweise Führungskräfte, die im Rahmen der Arbeitsschutzorganisation Verantwortung für die Durchführung der Gefährdungsbeurteilung haben und diesen Prozess bis zur Umsetzung von </a:t>
            </a:r>
            <a:br>
              <a:rPr lang="de-DE" altLang="de-DE" dirty="0"/>
            </a:br>
            <a:r>
              <a:rPr lang="de-DE" altLang="de-DE" dirty="0"/>
              <a:t>Maßnahmen organisieren, steuern und überwachen. </a:t>
            </a:r>
          </a:p>
          <a:p>
            <a:pPr eaLnBrk="1" hangingPunct="1"/>
            <a:r>
              <a:rPr lang="de-DE" altLang="de-DE" dirty="0"/>
              <a:t>Lesende gibt es in zwei Varianten:</a:t>
            </a:r>
          </a:p>
          <a:p>
            <a:pPr marL="0" indent="0" eaLnBrk="1" hangingPunct="1">
              <a:buNone/>
            </a:pPr>
            <a:r>
              <a:rPr lang="de-DE" altLang="de-DE" dirty="0"/>
              <a:t>     </a:t>
            </a:r>
            <a:r>
              <a:rPr lang="de-DE" altLang="de-DE" dirty="0">
                <a:solidFill>
                  <a:srgbClr val="FF9900"/>
                </a:solidFill>
                <a:sym typeface="Wingdings 3" pitchFamily="18" charset="2"/>
              </a:rPr>
              <a:t></a:t>
            </a:r>
            <a:r>
              <a:rPr lang="de-DE" altLang="de-DE" dirty="0">
                <a:sym typeface="Wingdings 3" pitchFamily="18" charset="2"/>
              </a:rPr>
              <a:t> </a:t>
            </a:r>
            <a:r>
              <a:rPr lang="de-DE" altLang="de-DE" dirty="0"/>
              <a:t>Lesende – Organisationseinheit können auf Organisationseinheiten </a:t>
            </a:r>
            <a:br>
              <a:rPr lang="de-DE" altLang="de-DE" dirty="0"/>
            </a:br>
            <a:r>
              <a:rPr lang="de-DE" altLang="de-DE" dirty="0"/>
              <a:t>        berechtigt werden und haben damit gleichzeitig Zugang zu allen darin     </a:t>
            </a:r>
            <a:br>
              <a:rPr lang="de-DE" altLang="de-DE" dirty="0"/>
            </a:br>
            <a:r>
              <a:rPr lang="de-DE" altLang="de-DE" dirty="0"/>
              <a:t>        enthaltenen Arbeitsplanern.</a:t>
            </a:r>
          </a:p>
          <a:p>
            <a:pPr marL="0" indent="0" eaLnBrk="1" hangingPunct="1">
              <a:buNone/>
            </a:pPr>
            <a:r>
              <a:rPr lang="de-DE" altLang="de-DE" dirty="0">
                <a:solidFill>
                  <a:srgbClr val="FF9900"/>
                </a:solidFill>
                <a:sym typeface="Wingdings 3" pitchFamily="18" charset="2"/>
              </a:rPr>
              <a:t>      </a:t>
            </a:r>
            <a:r>
              <a:rPr lang="de-DE" altLang="de-DE" dirty="0"/>
              <a:t>Lesende – Arbeitsplaner werden auf einzelne Arbeitsplaner berechtigt. </a:t>
            </a:r>
          </a:p>
        </p:txBody>
      </p:sp>
      <p:sp>
        <p:nvSpPr>
          <p:cNvPr id="7" name="Titel 1"/>
          <p:cNvSpPr>
            <a:spLocks/>
          </p:cNvSpPr>
          <p:nvPr/>
        </p:nvSpPr>
        <p:spPr bwMode="auto">
          <a:xfrm>
            <a:off x="504000" y="334800"/>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Aufgaben und Berechtigungen</a:t>
            </a:r>
          </a:p>
        </p:txBody>
      </p:sp>
    </p:spTree>
    <p:extLst>
      <p:ext uri="{BB962C8B-B14F-4D97-AF65-F5344CB8AC3E}">
        <p14:creationId xmlns:p14="http://schemas.microsoft.com/office/powerpoint/2010/main" val="1556297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188" y="1268760"/>
            <a:ext cx="4305300" cy="46482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38"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    Strukturbaum auf-/zuklappen</a:t>
            </a:r>
          </a:p>
        </p:txBody>
      </p:sp>
      <p:sp>
        <p:nvSpPr>
          <p:cNvPr id="14339" name="Inhaltsplatzhalter 2"/>
          <p:cNvSpPr>
            <a:spLocks noGrp="1"/>
          </p:cNvSpPr>
          <p:nvPr>
            <p:ph idx="4294967295"/>
          </p:nvPr>
        </p:nvSpPr>
        <p:spPr>
          <a:xfrm>
            <a:off x="507339" y="1125538"/>
            <a:ext cx="4301645" cy="3527598"/>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de-DE" altLang="de-DE" dirty="0">
                <a:solidFill>
                  <a:schemeClr val="tx2"/>
                </a:solidFill>
              </a:rPr>
              <a:t>Über das Symbol      können Sie d</a:t>
            </a:r>
            <a:r>
              <a:rPr lang="de-DE" dirty="0"/>
              <a:t>ie Baumstruktur auf- bzw. zuklappen.</a:t>
            </a:r>
          </a:p>
          <a:p>
            <a:pPr eaLnBrk="1" hangingPunct="1"/>
            <a:r>
              <a:rPr lang="de-DE" dirty="0"/>
              <a:t>Haben Sie eine Organisationseinheit markiert, </a:t>
            </a:r>
            <a:br>
              <a:rPr lang="de-DE" dirty="0"/>
            </a:br>
            <a:r>
              <a:rPr lang="de-DE" dirty="0"/>
              <a:t>werden alle direkt unter ihr </a:t>
            </a:r>
            <a:br>
              <a:rPr lang="de-DE" dirty="0"/>
            </a:br>
            <a:r>
              <a:rPr lang="de-DE" dirty="0"/>
              <a:t>angelegten Arbeitsplaner komplett </a:t>
            </a:r>
            <a:br>
              <a:rPr lang="de-DE" dirty="0"/>
            </a:br>
            <a:r>
              <a:rPr lang="de-DE" dirty="0"/>
              <a:t>aufgeklappt. </a:t>
            </a:r>
          </a:p>
          <a:p>
            <a:pPr eaLnBrk="1" hangingPunct="1"/>
            <a:r>
              <a:rPr lang="de-DE" dirty="0"/>
              <a:t>Enthält die markierte </a:t>
            </a:r>
            <a:br>
              <a:rPr lang="de-DE" dirty="0"/>
            </a:br>
            <a:r>
              <a:rPr lang="de-DE" dirty="0"/>
              <a:t>Organisationseinheit weitere </a:t>
            </a:r>
            <a:br>
              <a:rPr lang="de-DE" dirty="0"/>
            </a:br>
            <a:r>
              <a:rPr lang="de-DE" dirty="0"/>
              <a:t>Organisationseinheiten, werden </a:t>
            </a:r>
            <a:br>
              <a:rPr lang="de-DE" dirty="0"/>
            </a:br>
            <a:r>
              <a:rPr lang="de-DE" dirty="0"/>
              <a:t>diese nur bis zu ihren jeweiligen </a:t>
            </a:r>
            <a:br>
              <a:rPr lang="de-DE" dirty="0"/>
            </a:br>
            <a:r>
              <a:rPr lang="de-DE" dirty="0"/>
              <a:t>Arbeitsplanern aufgeklappt.</a:t>
            </a:r>
          </a:p>
        </p:txBody>
      </p:sp>
      <p:sp>
        <p:nvSpPr>
          <p:cNvPr id="14343" name="Line 110"/>
          <p:cNvSpPr>
            <a:spLocks noChangeShapeType="1"/>
          </p:cNvSpPr>
          <p:nvPr/>
        </p:nvSpPr>
        <p:spPr bwMode="auto">
          <a:xfrm>
            <a:off x="1833298" y="1990726"/>
            <a:ext cx="0" cy="439102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2893" y="366276"/>
            <a:ext cx="396000" cy="3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27462" y="1140976"/>
            <a:ext cx="396000" cy="3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Oval 12"/>
          <p:cNvSpPr>
            <a:spLocks noChangeArrowheads="1"/>
          </p:cNvSpPr>
          <p:nvPr/>
        </p:nvSpPr>
        <p:spPr bwMode="auto">
          <a:xfrm>
            <a:off x="5083359" y="1544368"/>
            <a:ext cx="464344" cy="434975"/>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extLst>
      <p:ext uri="{BB962C8B-B14F-4D97-AF65-F5344CB8AC3E}">
        <p14:creationId xmlns:p14="http://schemas.microsoft.com/office/powerpoint/2010/main" val="2013074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962116" y="2204864"/>
            <a:ext cx="8343784" cy="371795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8" name="Inhaltsplatzhalter 2"/>
          <p:cNvSpPr>
            <a:spLocks noGrp="1"/>
          </p:cNvSpPr>
          <p:nvPr>
            <p:ph idx="4294967295"/>
          </p:nvPr>
        </p:nvSpPr>
        <p:spPr>
          <a:xfrm>
            <a:off x="507339" y="1125539"/>
            <a:ext cx="8915400" cy="1296987"/>
          </a:xfrm>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266700" indent="-266700" eaLnBrk="1" hangingPunct="1"/>
            <a:r>
              <a:rPr altLang="de-DE" dirty="0"/>
              <a:t>In diesem Reiter werden die Fragen beantwortet. Die Filterauswahl ermöglicht einen schnellen Überblick über den Stand. Über      können Sie zusätzliche Informationen aufrufen.</a:t>
            </a:r>
          </a:p>
        </p:txBody>
      </p:sp>
      <p:sp>
        <p:nvSpPr>
          <p:cNvPr id="4099" name="Rectangle 2"/>
          <p:cNvSpPr>
            <a:spLocks noGrp="1"/>
          </p:cNvSpPr>
          <p:nvPr>
            <p:ph type="title" idx="4294967295"/>
          </p:nvPr>
        </p:nvSpPr>
        <p:spPr>
          <a:xfrm>
            <a:off x="507340" y="333376"/>
            <a:ext cx="7500011" cy="504825"/>
          </a:xfrm>
          <a:noFill/>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Die Prüfliste: Gefährdungsermittlung</a:t>
            </a:r>
          </a:p>
        </p:txBody>
      </p:sp>
      <p:sp>
        <p:nvSpPr>
          <p:cNvPr id="4102" name="Abgerundetes Rechteck 7"/>
          <p:cNvSpPr>
            <a:spLocks noChangeArrowheads="1"/>
          </p:cNvSpPr>
          <p:nvPr/>
        </p:nvSpPr>
        <p:spPr bwMode="auto">
          <a:xfrm>
            <a:off x="4610273" y="3109795"/>
            <a:ext cx="1551536" cy="1031354"/>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410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2020" y="1461799"/>
            <a:ext cx="325040"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06" name="Oval 13"/>
          <p:cNvSpPr>
            <a:spLocks noChangeAspect="1" noChangeArrowheads="1"/>
          </p:cNvSpPr>
          <p:nvPr/>
        </p:nvSpPr>
        <p:spPr bwMode="auto">
          <a:xfrm>
            <a:off x="4343725" y="4714148"/>
            <a:ext cx="388673" cy="358775"/>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519" y="4172322"/>
            <a:ext cx="3704893" cy="2071495"/>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04" name="Line 16"/>
          <p:cNvSpPr>
            <a:spLocks noChangeShapeType="1"/>
          </p:cNvSpPr>
          <p:nvPr/>
        </p:nvSpPr>
        <p:spPr bwMode="auto">
          <a:xfrm rot="-5400000" flipH="1" flipV="1">
            <a:off x="3845626" y="4591922"/>
            <a:ext cx="124478" cy="790050"/>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Tree>
    <p:extLst>
      <p:ext uri="{BB962C8B-B14F-4D97-AF65-F5344CB8AC3E}">
        <p14:creationId xmlns:p14="http://schemas.microsoft.com/office/powerpoint/2010/main" val="142035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4" y="2342804"/>
            <a:ext cx="8074067" cy="347878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22" name="Rectangle 2"/>
          <p:cNvSpPr>
            <a:spLocks noGrp="1"/>
          </p:cNvSpPr>
          <p:nvPr>
            <p:ph type="title" idx="4294967295"/>
          </p:nvPr>
        </p:nvSpPr>
        <p:spPr>
          <a:xfrm>
            <a:off x="507340" y="333376"/>
            <a:ext cx="8813932" cy="504825"/>
          </a:xfrm>
          <a:noFill/>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Die Prüfliste: Ergebnis und Maßnahmen</a:t>
            </a:r>
          </a:p>
        </p:txBody>
      </p:sp>
      <p:sp>
        <p:nvSpPr>
          <p:cNvPr id="5124" name="Inhaltsplatzhalter 2"/>
          <p:cNvSpPr>
            <a:spLocks/>
          </p:cNvSpPr>
          <p:nvPr/>
        </p:nvSpPr>
        <p:spPr bwMode="auto">
          <a:xfrm>
            <a:off x="507339" y="1125538"/>
            <a:ext cx="8915400" cy="1439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In diesem Reiter werden nur die mit Nein beantworteten Fragen angezeigt. Über      können Sie zu jeder Frage ein Fenster öffnen. Hier sehen Sie die festgelegten Maßnahmen, Termine, Verantwortliche usw.</a:t>
            </a:r>
          </a:p>
        </p:txBody>
      </p:sp>
      <p:pic>
        <p:nvPicPr>
          <p:cNvPr id="512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2431" y="1459779"/>
            <a:ext cx="325040"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28" name="Line 16"/>
          <p:cNvSpPr>
            <a:spLocks noChangeShapeType="1"/>
          </p:cNvSpPr>
          <p:nvPr/>
        </p:nvSpPr>
        <p:spPr bwMode="auto">
          <a:xfrm rot="-5400000">
            <a:off x="4788602" y="4220287"/>
            <a:ext cx="362174" cy="2481649"/>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5129" name="Oval 13"/>
          <p:cNvSpPr>
            <a:spLocks noChangeAspect="1" noChangeArrowheads="1"/>
          </p:cNvSpPr>
          <p:nvPr/>
        </p:nvSpPr>
        <p:spPr bwMode="auto">
          <a:xfrm>
            <a:off x="3306301" y="5538226"/>
            <a:ext cx="388673" cy="358775"/>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82521" y="4005064"/>
            <a:ext cx="3018856" cy="223222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9033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8336" y="1275914"/>
            <a:ext cx="4163466" cy="496139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146"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Bearbeitungsstand kennzeichnen</a:t>
            </a:r>
          </a:p>
        </p:txBody>
      </p:sp>
      <p:sp>
        <p:nvSpPr>
          <p:cNvPr id="6148" name="Inhaltsplatzhalter 2"/>
          <p:cNvSpPr>
            <a:spLocks/>
          </p:cNvSpPr>
          <p:nvPr/>
        </p:nvSpPr>
        <p:spPr bwMode="auto">
          <a:xfrm>
            <a:off x="507339" y="1125538"/>
            <a:ext cx="4661685" cy="1223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Der Bearbeitungsstand der Prüffälle kann mit drei Symbolen gekennzeichnet werden. </a:t>
            </a:r>
            <a:br>
              <a:rPr lang="de-DE" altLang="de-DE" dirty="0"/>
            </a:br>
            <a:r>
              <a:rPr lang="de-DE" altLang="de-DE" dirty="0"/>
              <a:t>So erhalten Sie im </a:t>
            </a:r>
            <a:br>
              <a:rPr lang="de-DE" altLang="de-DE" dirty="0"/>
            </a:br>
            <a:r>
              <a:rPr lang="de-DE" altLang="de-DE" dirty="0"/>
              <a:t>aufgeklappten Strukturbaum oder im Strukturbaumdruck einen schnellen Überblick über den Stand der Bearbeitung. </a:t>
            </a:r>
          </a:p>
          <a:p>
            <a:pPr eaLnBrk="1" hangingPunct="1"/>
            <a:r>
              <a:rPr lang="de-DE" altLang="de-DE" dirty="0">
                <a:solidFill>
                  <a:schemeClr val="tx1"/>
                </a:solidFill>
              </a:rPr>
              <a:t>Die Bedeutung/Verwendung kann individuell gewählt werden bzw. </a:t>
            </a:r>
            <a:br>
              <a:rPr lang="de-DE" altLang="de-DE" dirty="0">
                <a:solidFill>
                  <a:schemeClr val="tx1"/>
                </a:solidFill>
              </a:rPr>
            </a:br>
            <a:r>
              <a:rPr lang="de-DE" altLang="de-DE" dirty="0">
                <a:solidFill>
                  <a:schemeClr val="tx1"/>
                </a:solidFill>
              </a:rPr>
              <a:t>sollte hausintern einheitlich festgelegt und verwendet werden. </a:t>
            </a:r>
          </a:p>
          <a:p>
            <a:pPr eaLnBrk="1" hangingPunct="1"/>
            <a:r>
              <a:rPr lang="de-DE" altLang="de-DE" dirty="0">
                <a:solidFill>
                  <a:schemeClr val="tx1"/>
                </a:solidFill>
              </a:rPr>
              <a:t>Es gibt keine Verknüpfung zwischen dem tatsächlichen Bearbeitungsstand und dem ausgewählten Symbol.</a:t>
            </a:r>
          </a:p>
          <a:p>
            <a:pPr eaLnBrk="1" hangingPunct="1"/>
            <a:endParaRPr lang="de-DE" altLang="de-DE" dirty="0"/>
          </a:p>
        </p:txBody>
      </p:sp>
      <p:pic>
        <p:nvPicPr>
          <p:cNvPr id="614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5616" y="1525619"/>
            <a:ext cx="727747" cy="79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1640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31825" y="1970488"/>
            <a:ext cx="3848100" cy="426679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0658"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Bearbeitungsstand (in Zahlen) anzeigen</a:t>
            </a:r>
          </a:p>
        </p:txBody>
      </p:sp>
      <p:sp>
        <p:nvSpPr>
          <p:cNvPr id="70660" name="Inhaltsplatzhalter 2"/>
          <p:cNvSpPr>
            <a:spLocks noGrp="1"/>
          </p:cNvSpPr>
          <p:nvPr>
            <p:ph idx="4294967295"/>
          </p:nvPr>
        </p:nvSpPr>
        <p:spPr>
          <a:xfrm>
            <a:off x="507338" y="1125539"/>
            <a:ext cx="8928000" cy="1296987"/>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altLang="de-DE" dirty="0"/>
              <a:t>Sie können den Bearbeitungsstand in Zahlen für Ordner, Arbeitsplaner und Organisationseinheiten </a:t>
            </a:r>
            <a:r>
              <a:rPr lang="de-DE" altLang="de-DE" dirty="0"/>
              <a:t>abfragen.</a:t>
            </a:r>
            <a:endParaRPr altLang="de-DE" dirty="0"/>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4067" y="1970489"/>
            <a:ext cx="4616188" cy="158177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Line 16"/>
          <p:cNvSpPr>
            <a:spLocks noChangeShapeType="1"/>
          </p:cNvSpPr>
          <p:nvPr/>
        </p:nvSpPr>
        <p:spPr bwMode="auto">
          <a:xfrm rot="16200000">
            <a:off x="3087627" y="1994350"/>
            <a:ext cx="839418" cy="2373463"/>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5771" y="3698681"/>
            <a:ext cx="3647388" cy="253863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5503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750" y="1254125"/>
            <a:ext cx="4972050" cy="33432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2"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a:t>
            </a:r>
          </a:p>
        </p:txBody>
      </p:sp>
      <p:sp>
        <p:nvSpPr>
          <p:cNvPr id="7173" name="Inhaltsplatzhalter 2"/>
          <p:cNvSpPr>
            <a:spLocks noGrp="1"/>
          </p:cNvSpPr>
          <p:nvPr>
            <p:ph idx="4294967295"/>
          </p:nvPr>
        </p:nvSpPr>
        <p:spPr>
          <a:xfrm>
            <a:off x="507339" y="1125539"/>
            <a:ext cx="3869597" cy="1296987"/>
          </a:xfrm>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266700" indent="-266700" eaLnBrk="1" hangingPunct="1"/>
            <a:r>
              <a:rPr altLang="de-DE" dirty="0"/>
              <a:t>In der </a:t>
            </a:r>
            <a:r>
              <a:rPr altLang="de-DE" dirty="0" err="1"/>
              <a:t>Maßnahmenverwal-tung</a:t>
            </a:r>
            <a:r>
              <a:rPr altLang="de-DE" dirty="0"/>
              <a:t> sind die ermittelten Gefährdungen und die dazu festgelegten Maßnahmen usw. eines Arbeitsplaners zusammengefasst.</a:t>
            </a:r>
          </a:p>
          <a:p>
            <a:pPr marL="266700" indent="-266700" eaLnBrk="1" hangingPunct="1"/>
            <a:r>
              <a:rPr lang="de-DE" altLang="de-DE" dirty="0"/>
              <a:t>Je nach Berechtigung (auf Arbeitsplaner oder Organisationseinheit) können Sie die Maßnahmen-verwaltung für einzelne Arbeitsplaner oder für die gesamte Organisationseinheit aufrufen</a:t>
            </a:r>
            <a:r>
              <a:rPr altLang="de-DE" dirty="0"/>
              <a:t>.</a:t>
            </a:r>
          </a:p>
        </p:txBody>
      </p:sp>
      <p:sp>
        <p:nvSpPr>
          <p:cNvPr id="10" name="Abgerundetes Rechteck 7"/>
          <p:cNvSpPr>
            <a:spLocks noChangeArrowheads="1"/>
          </p:cNvSpPr>
          <p:nvPr/>
        </p:nvSpPr>
        <p:spPr bwMode="auto">
          <a:xfrm>
            <a:off x="6827827" y="1234835"/>
            <a:ext cx="1736592" cy="30162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6936" y="4694514"/>
            <a:ext cx="4944864" cy="154279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7398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8744" y="1275550"/>
            <a:ext cx="6656534" cy="496173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5"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a:t>
            </a:r>
          </a:p>
        </p:txBody>
      </p:sp>
      <p:sp>
        <p:nvSpPr>
          <p:cNvPr id="21" name="Line 16"/>
          <p:cNvSpPr>
            <a:spLocks noChangeShapeType="1"/>
          </p:cNvSpPr>
          <p:nvPr/>
        </p:nvSpPr>
        <p:spPr bwMode="auto">
          <a:xfrm rot="16200000">
            <a:off x="2304718" y="1729522"/>
            <a:ext cx="531815" cy="1194463"/>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2" name="Abgerundetes Rechteck 7"/>
          <p:cNvSpPr>
            <a:spLocks noChangeArrowheads="1"/>
          </p:cNvSpPr>
          <p:nvPr/>
        </p:nvSpPr>
        <p:spPr bwMode="auto">
          <a:xfrm>
            <a:off x="631825" y="2636839"/>
            <a:ext cx="2868530" cy="504825"/>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Strukturbereich der Maßnahmenverwaltung</a:t>
            </a:r>
          </a:p>
        </p:txBody>
      </p:sp>
      <p:sp>
        <p:nvSpPr>
          <p:cNvPr id="23" name="Abgerundetes Rechteck 7"/>
          <p:cNvSpPr>
            <a:spLocks noChangeArrowheads="1"/>
          </p:cNvSpPr>
          <p:nvPr/>
        </p:nvSpPr>
        <p:spPr bwMode="auto">
          <a:xfrm>
            <a:off x="631825" y="3359150"/>
            <a:ext cx="2868530" cy="1582738"/>
          </a:xfrm>
          <a:prstGeom prst="roundRect">
            <a:avLst>
              <a:gd name="adj" fmla="val 8844"/>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Übersicht über die Filter- und Suchkriterien des im Struktur-bereich ausgewählten Elements. Diesen Bereich können Sie manuell (nach oben/unten) verschieben oder über das Symbol       aus-/einblenden.</a:t>
            </a:r>
          </a:p>
        </p:txBody>
      </p:sp>
      <p:sp>
        <p:nvSpPr>
          <p:cNvPr id="24" name="Abgerundetes Rechteck 7"/>
          <p:cNvSpPr>
            <a:spLocks noChangeArrowheads="1"/>
          </p:cNvSpPr>
          <p:nvPr/>
        </p:nvSpPr>
        <p:spPr bwMode="auto">
          <a:xfrm>
            <a:off x="631825" y="5157789"/>
            <a:ext cx="2868530" cy="720725"/>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Tabellarische Ansicht aller Maßnahmen des ausgewählten Arbeitsplaners bzw. Filters.</a:t>
            </a:r>
          </a:p>
        </p:txBody>
      </p:sp>
      <p:pic>
        <p:nvPicPr>
          <p:cNvPr id="2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0321" y="4691236"/>
            <a:ext cx="247650" cy="204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Oval 13"/>
          <p:cNvSpPr>
            <a:spLocks noChangeAspect="1" noChangeArrowheads="1"/>
          </p:cNvSpPr>
          <p:nvPr/>
        </p:nvSpPr>
        <p:spPr bwMode="auto">
          <a:xfrm>
            <a:off x="3199838" y="1413471"/>
            <a:ext cx="313002" cy="287337"/>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27" name="Line 16"/>
          <p:cNvSpPr>
            <a:spLocks noChangeShapeType="1"/>
          </p:cNvSpPr>
          <p:nvPr/>
        </p:nvSpPr>
        <p:spPr bwMode="auto">
          <a:xfrm rot="16200000">
            <a:off x="3337407" y="3071496"/>
            <a:ext cx="1092992" cy="728499"/>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8" name="Line 16"/>
          <p:cNvSpPr>
            <a:spLocks noChangeShapeType="1"/>
          </p:cNvSpPr>
          <p:nvPr/>
        </p:nvSpPr>
        <p:spPr bwMode="auto">
          <a:xfrm rot="16200000">
            <a:off x="3862975" y="4571379"/>
            <a:ext cx="630237" cy="1279525"/>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9" name="Line 16"/>
          <p:cNvSpPr>
            <a:spLocks noChangeShapeType="1"/>
          </p:cNvSpPr>
          <p:nvPr/>
        </p:nvSpPr>
        <p:spPr bwMode="auto">
          <a:xfrm rot="16200000" flipH="1" flipV="1">
            <a:off x="3712996" y="1359034"/>
            <a:ext cx="1" cy="386688"/>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30" name="Abgerundetes Rechteck 7"/>
          <p:cNvSpPr>
            <a:spLocks noChangeArrowheads="1"/>
          </p:cNvSpPr>
          <p:nvPr/>
        </p:nvSpPr>
        <p:spPr bwMode="auto">
          <a:xfrm>
            <a:off x="3944888" y="1447800"/>
            <a:ext cx="5328592" cy="2066926"/>
          </a:xfrm>
          <a:prstGeom prst="roundRect">
            <a:avLst>
              <a:gd name="adj" fmla="val 6102"/>
            </a:avLst>
          </a:prstGeom>
          <a:noFill/>
          <a:ln w="19050" algn="ctr">
            <a:solidFill>
              <a:schemeClr val="hlink"/>
            </a:solidFill>
            <a:prstDash val="dash"/>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31"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953000" y="3593306"/>
            <a:ext cx="252412" cy="223838"/>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Line 16"/>
          <p:cNvSpPr>
            <a:spLocks noChangeShapeType="1"/>
          </p:cNvSpPr>
          <p:nvPr/>
        </p:nvSpPr>
        <p:spPr bwMode="auto">
          <a:xfrm rot="16200000">
            <a:off x="3995739" y="3252788"/>
            <a:ext cx="504826" cy="1409698"/>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Tree>
    <p:extLst>
      <p:ext uri="{BB962C8B-B14F-4D97-AF65-F5344CB8AC3E}">
        <p14:creationId xmlns:p14="http://schemas.microsoft.com/office/powerpoint/2010/main" val="3020681962"/>
      </p:ext>
    </p:extLst>
  </p:cSld>
  <p:clrMapOvr>
    <a:masterClrMapping/>
  </p:clrMapOvr>
</p:sld>
</file>

<file path=ppt/theme/theme1.xml><?xml version="1.0" encoding="utf-8"?>
<a:theme xmlns:a="http://schemas.openxmlformats.org/drawingml/2006/main" name="3_ISB_PPT_Vorlage_2013">
  <a:themeElements>
    <a:clrScheme name="ISB_Farben">
      <a:dk1>
        <a:srgbClr val="1B367A"/>
      </a:dk1>
      <a:lt1>
        <a:srgbClr val="FFFFFF"/>
      </a:lt1>
      <a:dk2>
        <a:srgbClr val="1B367A"/>
      </a:dk2>
      <a:lt2>
        <a:srgbClr val="FFFFFF"/>
      </a:lt2>
      <a:accent1>
        <a:srgbClr val="7EA1D3"/>
      </a:accent1>
      <a:accent2>
        <a:srgbClr val="BCCC1A"/>
      </a:accent2>
      <a:accent3>
        <a:srgbClr val="7030A0"/>
      </a:accent3>
      <a:accent4>
        <a:srgbClr val="D3B5E9"/>
      </a:accent4>
      <a:accent5>
        <a:srgbClr val="8A92AE"/>
      </a:accent5>
      <a:accent6>
        <a:srgbClr val="D8DAE4"/>
      </a:accent6>
      <a:hlink>
        <a:srgbClr val="FF0000"/>
      </a:hlink>
      <a:folHlink>
        <a:srgbClr val="BCCC1A"/>
      </a:folHlink>
    </a:clrScheme>
    <a:fontScheme name="3_ISB_PPT_Vorlage_2013">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2000" dirty="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enutzerdefiniert 1">
      <a:majorFont>
        <a:latin typeface="Calibri"/>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ISB_PPT_Vorlage_2013</Template>
  <TotalTime>0</TotalTime>
  <Words>2985</Words>
  <Application>Microsoft Office PowerPoint</Application>
  <PresentationFormat>A4-Papier (210 x 297 mm)</PresentationFormat>
  <Paragraphs>156</Paragraphs>
  <Slides>17</Slides>
  <Notes>17</Notes>
  <HiddenSlides>0</HiddenSlides>
  <MMClips>0</MMClips>
  <ScaleCrop>false</ScaleCrop>
  <HeadingPairs>
    <vt:vector size="6" baseType="variant">
      <vt:variant>
        <vt:lpstr>Verwendete Schriftarten</vt:lpstr>
      </vt:variant>
      <vt:variant>
        <vt:i4>1</vt:i4>
      </vt:variant>
      <vt:variant>
        <vt:lpstr>Design</vt:lpstr>
      </vt:variant>
      <vt:variant>
        <vt:i4>1</vt:i4>
      </vt:variant>
      <vt:variant>
        <vt:lpstr>Folientitel</vt:lpstr>
      </vt:variant>
      <vt:variant>
        <vt:i4>17</vt:i4>
      </vt:variant>
    </vt:vector>
  </HeadingPairs>
  <TitlesOfParts>
    <vt:vector size="19" baseType="lpstr">
      <vt:lpstr>Arial</vt:lpstr>
      <vt:lpstr>3_ISB_PPT_Vorlage_2013</vt:lpstr>
      <vt:lpstr>PowerPoint-Präsentation</vt:lpstr>
      <vt:lpstr>PowerPoint-Präsentation</vt:lpstr>
      <vt:lpstr>PowerPoint-Präsentation</vt:lpstr>
      <vt:lpstr>Die Prüfliste: Gefährdungsermittlung</vt:lpstr>
      <vt:lpstr>Die Prüfliste: Ergebnis und Maßnahmen</vt:lpstr>
      <vt:lpstr>Bearbeitungsstand kennzeichnen</vt:lpstr>
      <vt:lpstr>Bearbeitungsstand (in Zahlen) anzeigen</vt:lpstr>
      <vt:lpstr>Maßnahmenverwaltung</vt:lpstr>
      <vt:lpstr>Maßnahmenverwaltung</vt:lpstr>
      <vt:lpstr>Maßnahmenverwaltung</vt:lpstr>
      <vt:lpstr>Maßnahmenverwaltung</vt:lpstr>
      <vt:lpstr>Maßnahmenverwaltung</vt:lpstr>
      <vt:lpstr>Maßnahmenverwaltung</vt:lpstr>
      <vt:lpstr>Maßnahmenverwaltung</vt:lpstr>
      <vt:lpstr>Maßnahmenverwaltung</vt:lpstr>
      <vt:lpstr>Maßnahmenverwaltung: Exportieren</vt:lpstr>
      <vt:lpstr>Maßnahmenverwaltung: Exportieren</vt:lpstr>
    </vt:vector>
  </TitlesOfParts>
  <Company>ISB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Schulungskonzept für die Anwender der HH 4.0</dc:title>
  <dc:creator>Irina Klink</dc:creator>
  <cp:lastModifiedBy>Schaale, Ariane</cp:lastModifiedBy>
  <cp:revision>1733</cp:revision>
  <cp:lastPrinted>2022-10-05T11:22:31Z</cp:lastPrinted>
  <dcterms:created xsi:type="dcterms:W3CDTF">2013-05-27T15:37:43Z</dcterms:created>
  <dcterms:modified xsi:type="dcterms:W3CDTF">2024-04-30T14:57:01Z</dcterms:modified>
</cp:coreProperties>
</file>